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5" r:id="rId1"/>
  </p:sldMasterIdLst>
  <p:sldIdLst>
    <p:sldId id="256" r:id="rId2"/>
    <p:sldId id="307" r:id="rId3"/>
    <p:sldId id="312" r:id="rId4"/>
    <p:sldId id="313" r:id="rId5"/>
    <p:sldId id="309" r:id="rId6"/>
    <p:sldId id="308" r:id="rId7"/>
    <p:sldId id="275" r:id="rId8"/>
    <p:sldId id="310" r:id="rId9"/>
    <p:sldId id="276" r:id="rId10"/>
    <p:sldId id="277" r:id="rId11"/>
    <p:sldId id="279" r:id="rId12"/>
    <p:sldId id="285" r:id="rId13"/>
    <p:sldId id="280" r:id="rId14"/>
    <p:sldId id="281" r:id="rId15"/>
    <p:sldId id="286" r:id="rId16"/>
    <p:sldId id="287" r:id="rId17"/>
    <p:sldId id="284" r:id="rId18"/>
    <p:sldId id="314" r:id="rId19"/>
    <p:sldId id="289" r:id="rId20"/>
    <p:sldId id="315" r:id="rId21"/>
    <p:sldId id="290" r:id="rId22"/>
    <p:sldId id="317" r:id="rId23"/>
    <p:sldId id="319" r:id="rId24"/>
    <p:sldId id="316" r:id="rId25"/>
    <p:sldId id="318" r:id="rId26"/>
    <p:sldId id="291" r:id="rId27"/>
    <p:sldId id="320" r:id="rId28"/>
    <p:sldId id="321" r:id="rId29"/>
    <p:sldId id="322" r:id="rId30"/>
    <p:sldId id="323" r:id="rId31"/>
    <p:sldId id="324" r:id="rId32"/>
    <p:sldId id="325" r:id="rId33"/>
    <p:sldId id="328" r:id="rId34"/>
    <p:sldId id="326" r:id="rId35"/>
    <p:sldId id="327" r:id="rId36"/>
    <p:sldId id="329" r:id="rId37"/>
    <p:sldId id="330" r:id="rId38"/>
    <p:sldId id="331" r:id="rId39"/>
    <p:sldId id="332" r:id="rId40"/>
    <p:sldId id="333" r:id="rId41"/>
    <p:sldId id="334" r:id="rId42"/>
    <p:sldId id="335" r:id="rId43"/>
    <p:sldId id="336" r:id="rId44"/>
    <p:sldId id="338" r:id="rId45"/>
    <p:sldId id="339" r:id="rId46"/>
    <p:sldId id="341" r:id="rId47"/>
    <p:sldId id="342" r:id="rId48"/>
    <p:sldId id="343" r:id="rId49"/>
    <p:sldId id="344" r:id="rId50"/>
    <p:sldId id="345" r:id="rId51"/>
    <p:sldId id="347" r:id="rId52"/>
    <p:sldId id="346" r:id="rId53"/>
    <p:sldId id="348" r:id="rId54"/>
    <p:sldId id="349" r:id="rId55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1F60"/>
    <a:srgbClr val="FF7E79"/>
    <a:srgbClr val="B2BDC8"/>
    <a:srgbClr val="EBF0F7"/>
    <a:srgbClr val="BC6060"/>
    <a:srgbClr val="FFFAEE"/>
    <a:srgbClr val="C8CEEF"/>
    <a:srgbClr val="8AF4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373" autoAdjust="0"/>
    <p:restoredTop sz="94660"/>
  </p:normalViewPr>
  <p:slideViewPr>
    <p:cSldViewPr snapToGrid="0">
      <p:cViewPr varScale="1">
        <p:scale>
          <a:sx n="124" d="100"/>
          <a:sy n="124" d="100"/>
        </p:scale>
        <p:origin x="52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1524000" y="0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>
                <a:solidFill>
                  <a:srgbClr val="002060"/>
                </a:solidFill>
              </a:defRPr>
            </a:lvl1pPr>
          </a:lstStyle>
          <a:p>
            <a:r>
              <a:rPr lang="ru-RU" dirty="0"/>
              <a:t>Технологии программирования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5B22663-F43A-4610-80B7-87FE109BAE06}" type="datetimeFigureOut">
              <a:rPr lang="en-US" smtClean="0"/>
              <a:t>4/25/25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975D04-E78D-414F-8624-0C92129B4881}" type="slidenum">
              <a:rPr lang="en-US" smtClean="0"/>
              <a:t>‹#›</a:t>
            </a:fld>
            <a:endParaRPr lang="en-US"/>
          </a:p>
        </p:txBody>
      </p:sp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2E058D10-AA34-10CF-CA20-004191095328}"/>
              </a:ext>
            </a:extLst>
          </p:cNvPr>
          <p:cNvGrpSpPr/>
          <p:nvPr/>
        </p:nvGrpSpPr>
        <p:grpSpPr>
          <a:xfrm>
            <a:off x="3651703" y="2482900"/>
            <a:ext cx="4888593" cy="3778150"/>
            <a:chOff x="4097629" y="2270433"/>
            <a:chExt cx="4888593" cy="3778150"/>
          </a:xfrm>
        </p:grpSpPr>
        <p:pic>
          <p:nvPicPr>
            <p:cNvPr id="10" name="Рисунок 9">
              <a:extLst>
                <a:ext uri="{FF2B5EF4-FFF2-40B4-BE49-F238E27FC236}">
                  <a16:creationId xmlns:a16="http://schemas.microsoft.com/office/drawing/2014/main" id="{AFB14CA5-369E-453B-54A8-EEDCEDE50A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97629" y="3489633"/>
              <a:ext cx="2558950" cy="2558950"/>
            </a:xfrm>
            <a:prstGeom prst="rect">
              <a:avLst/>
            </a:prstGeom>
            <a:noFill/>
            <a:effectLst>
              <a:reflection endPos="0" dir="5400000" sy="-100000" algn="bl" rotWithShape="0"/>
              <a:softEdge rad="0"/>
            </a:effectLst>
          </p:spPr>
        </p:pic>
        <p:sp>
          <p:nvSpPr>
            <p:cNvPr id="12" name="Овальная выноска 11">
              <a:extLst>
                <a:ext uri="{FF2B5EF4-FFF2-40B4-BE49-F238E27FC236}">
                  <a16:creationId xmlns:a16="http://schemas.microsoft.com/office/drawing/2014/main" id="{CA245CE7-1CD0-F55B-96E7-F5226081CAAA}"/>
                </a:ext>
              </a:extLst>
            </p:cNvPr>
            <p:cNvSpPr/>
            <p:nvPr/>
          </p:nvSpPr>
          <p:spPr>
            <a:xfrm>
              <a:off x="4533130" y="2270433"/>
              <a:ext cx="4453092" cy="1219200"/>
            </a:xfrm>
            <a:prstGeom prst="wedgeEllipseCallout">
              <a:avLst/>
            </a:prstGeom>
            <a:noFill/>
            <a:ln w="1905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46800" rtlCol="0" anchor="ctr"/>
            <a:lstStyle/>
            <a:p>
              <a:pPr algn="ctr"/>
              <a:endParaRPr lang="ru-RU"/>
            </a:p>
          </p:txBody>
        </p:sp>
      </p:grpSp>
      <p:sp>
        <p:nvSpPr>
          <p:cNvPr id="14" name="Объект 13">
            <a:extLst>
              <a:ext uri="{FF2B5EF4-FFF2-40B4-BE49-F238E27FC236}">
                <a16:creationId xmlns:a16="http://schemas.microsoft.com/office/drawing/2014/main" id="{9DCF43B7-1075-DDAE-D8F3-ECD8811372B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087813" y="2482850"/>
            <a:ext cx="4452937" cy="1219200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34734180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5B22663-F43A-4610-80B7-87FE109BAE06}" type="datetimeFigureOut">
              <a:rPr lang="en-US" smtClean="0"/>
              <a:t>4/25/25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975D04-E78D-414F-8624-0C92129B48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7391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5B22663-F43A-4610-80B7-87FE109BAE06}" type="datetimeFigureOut">
              <a:rPr lang="en-US" smtClean="0"/>
              <a:t>4/25/25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975D04-E78D-414F-8624-0C92129B48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447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5B22663-F43A-4610-80B7-87FE109BAE06}" type="datetimeFigureOut">
              <a:rPr lang="en-US" smtClean="0"/>
              <a:t>4/25/25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975D04-E78D-414F-8624-0C92129B48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0829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5B22663-F43A-4610-80B7-87FE109BAE06}" type="datetimeFigureOut">
              <a:rPr lang="en-US" smtClean="0"/>
              <a:t>4/25/25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975D04-E78D-414F-8624-0C92129B48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7443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5B22663-F43A-4610-80B7-87FE109BAE06}" type="datetimeFigureOut">
              <a:rPr lang="en-US" smtClean="0"/>
              <a:t>4/25/25</a:t>
            </a:fld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975D04-E78D-414F-8624-0C92129B48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4608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5B22663-F43A-4610-80B7-87FE109BAE06}" type="datetimeFigureOut">
              <a:rPr lang="en-US" smtClean="0"/>
              <a:t>4/25/25</a:t>
            </a:fld>
            <a:endParaRPr lang="en-US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975D04-E78D-414F-8624-0C92129B48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8435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5B22663-F43A-4610-80B7-87FE109BAE06}" type="datetimeFigureOut">
              <a:rPr lang="en-US" smtClean="0"/>
              <a:t>4/25/25</a:t>
            </a:fld>
            <a:endParaRPr lang="en-US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975D04-E78D-414F-8624-0C92129B48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2612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5B22663-F43A-4610-80B7-87FE109BAE06}" type="datetimeFigureOut">
              <a:rPr lang="en-US" smtClean="0"/>
              <a:t>4/25/25</a:t>
            </a:fld>
            <a:endParaRPr lang="en-US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975D04-E78D-414F-8624-0C92129B48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1254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5B22663-F43A-4610-80B7-87FE109BAE06}" type="datetimeFigureOut">
              <a:rPr lang="en-US" smtClean="0"/>
              <a:t>4/25/25</a:t>
            </a:fld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975D04-E78D-414F-8624-0C92129B48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8674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5B22663-F43A-4610-80B7-87FE109BAE06}" type="datetimeFigureOut">
              <a:rPr lang="en-US" smtClean="0"/>
              <a:t>4/25/25</a:t>
            </a:fld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975D04-E78D-414F-8624-0C92129B48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9273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55000">
              <a:srgbClr val="FFFAEE"/>
            </a:gs>
            <a:gs pos="71000">
              <a:schemeClr val="bg1"/>
            </a:gs>
            <a:gs pos="100000">
              <a:schemeClr val="accent1">
                <a:lumMod val="30038"/>
                <a:lumOff val="69962"/>
              </a:schemeClr>
            </a:gs>
          </a:gsLst>
          <a:lin ang="4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975D04-E78D-414F-8624-0C92129B4881}" type="slidenum">
              <a:rPr lang="en-US" smtClean="0"/>
              <a:t>‹#›</a:t>
            </a:fld>
            <a:endParaRPr lang="en-US"/>
          </a:p>
        </p:txBody>
      </p:sp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77C952A4-B479-06DE-7342-EE53E9657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Дата 7">
            <a:extLst>
              <a:ext uri="{FF2B5EF4-FFF2-40B4-BE49-F238E27FC236}">
                <a16:creationId xmlns:a16="http://schemas.microsoft.com/office/drawing/2014/main" id="{5FB684ED-172E-61FD-77DA-1994F846C3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5B22663-F43A-4610-80B7-87FE109BAE06}" type="datetimeFigureOut">
              <a:rPr lang="en-US" smtClean="0"/>
              <a:t>4/25/25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2001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002060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002060"/>
          </a:solidFill>
          <a:latin typeface="+mj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002060"/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002060"/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02060"/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02060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00EA71-FFE5-45B4-BE06-D04E744592D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b">
            <a:normAutofit/>
          </a:bodyPr>
          <a:lstStyle/>
          <a:p>
            <a:r>
              <a:rPr lang="ru-RU" dirty="0"/>
              <a:t>Технологии программирования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4EA5ED-3424-4777-B3F3-1E927E8DDA0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366109" y="2834033"/>
            <a:ext cx="3876744" cy="1545811"/>
          </a:xfrm>
        </p:spPr>
        <p:txBody>
          <a:bodyPr>
            <a:normAutofit/>
          </a:bodyPr>
          <a:lstStyle/>
          <a:p>
            <a:r>
              <a:rPr lang="ru-RU" dirty="0"/>
              <a:t>Да что за </a:t>
            </a:r>
            <a:r>
              <a:rPr lang="en-US" dirty="0"/>
              <a:t>Spring Framework</a:t>
            </a:r>
            <a:r>
              <a:rPr lang="ru-RU" dirty="0"/>
              <a:t>?!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58551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01B76-34AC-4DFA-9D6A-4057A1E27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Реализация инверсии управления</a:t>
            </a:r>
            <a:r>
              <a:rPr lang="en-US" dirty="0"/>
              <a:t>.</a:t>
            </a:r>
            <a:r>
              <a:rPr lang="ru-RU" dirty="0"/>
              <a:t> Поиск зависимостей</a:t>
            </a:r>
            <a:endParaRPr lang="en-US" dirty="0"/>
          </a:p>
        </p:txBody>
      </p:sp>
      <p:pic>
        <p:nvPicPr>
          <p:cNvPr id="5" name="Рисунок 4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6856D0E2-2FA7-CE5A-E76D-7EC7B4CAB9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0801" y="1690687"/>
            <a:ext cx="9290869" cy="4363200"/>
          </a:xfrm>
          <a:prstGeom prst="rect">
            <a:avLst/>
          </a:prstGeom>
          <a:effectLst>
            <a:glow>
              <a:schemeClr val="accent1">
                <a:alpha val="40000"/>
              </a:schemeClr>
            </a:glow>
            <a:outerShdw blurRad="50800" dist="127000" dir="2700000" algn="tl" rotWithShape="0">
              <a:schemeClr val="tx1">
                <a:lumMod val="95000"/>
                <a:lumOff val="5000"/>
                <a:alpha val="20000"/>
              </a:schemeClr>
            </a:outerShdw>
            <a:reflection stA="45000" endPos="0" dist="50800" dir="5400000" sy="-100000" algn="bl" rotWithShape="0"/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14351186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01B76-34AC-4DFA-9D6A-4057A1E27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Реализация инверсии управления</a:t>
            </a:r>
            <a:r>
              <a:rPr lang="en-US" dirty="0"/>
              <a:t>. </a:t>
            </a:r>
            <a:r>
              <a:rPr lang="ru-RU" dirty="0"/>
              <a:t>Внедрение зависимостей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C43DD1-8954-40E8-898D-4E9725FC37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860157" cy="4351338"/>
          </a:xfrm>
        </p:spPr>
        <p:txBody>
          <a:bodyPr>
            <a:normAutofit/>
          </a:bodyPr>
          <a:lstStyle/>
          <a:p>
            <a:pPr marL="0" indent="360000" algn="l" fontAlgn="base">
              <a:buNone/>
            </a:pPr>
            <a:r>
              <a:rPr lang="ru-RU" b="0" i="0" u="none" strike="noStrike" dirty="0">
                <a:effectLst/>
              </a:rPr>
              <a:t>Внедрение зависимостей в </a:t>
            </a:r>
            <a:r>
              <a:rPr lang="en-US" b="0" i="0" u="none" strike="noStrike" dirty="0">
                <a:effectLst/>
              </a:rPr>
              <a:t>Spring</a:t>
            </a:r>
            <a:r>
              <a:rPr lang="ru-RU" b="0" i="0" u="none" strike="noStrike" dirty="0">
                <a:effectLst/>
              </a:rPr>
              <a:t> реализуется несколькими способами:</a:t>
            </a:r>
          </a:p>
          <a:p>
            <a:pPr marL="0" indent="360000" algn="l" fontAlgn="base">
              <a:buNone/>
            </a:pPr>
            <a:endParaRPr lang="ru-RU" b="0" i="0" u="none" strike="noStrike" dirty="0">
              <a:effectLst/>
            </a:endParaRPr>
          </a:p>
          <a:p>
            <a:pPr marL="505800" lvl="1" fontAlgn="base"/>
            <a:r>
              <a:rPr lang="ru-RU" sz="2800" b="0" i="0" u="none" strike="noStrike" dirty="0">
                <a:effectLst/>
              </a:rPr>
              <a:t>Внедрение через конструктор</a:t>
            </a:r>
          </a:p>
          <a:p>
            <a:pPr marL="505800" lvl="1" fontAlgn="base"/>
            <a:r>
              <a:rPr lang="ru-RU" sz="2800" b="0" i="0" u="none" strike="noStrike" dirty="0">
                <a:effectLst/>
              </a:rPr>
              <a:t>Внедрение через </a:t>
            </a:r>
            <a:r>
              <a:rPr lang="en" sz="2800" b="0" i="0" u="none" strike="noStrike" dirty="0">
                <a:effectLst/>
              </a:rPr>
              <a:t>set-</a:t>
            </a:r>
            <a:r>
              <a:rPr lang="ru-RU" sz="2800" b="0" i="0" u="none" strike="noStrike" dirty="0">
                <a:effectLst/>
              </a:rPr>
              <a:t>метод</a:t>
            </a:r>
          </a:p>
          <a:p>
            <a:pPr marL="505800" lvl="1" fontAlgn="base"/>
            <a:r>
              <a:rPr lang="ru-RU" sz="2800" b="0" i="0" u="none" strike="noStrike" dirty="0">
                <a:effectLst/>
              </a:rPr>
              <a:t>Внедрение через </a:t>
            </a:r>
            <a:r>
              <a:rPr lang="ru-RU" sz="2800" dirty="0"/>
              <a:t>свойства</a:t>
            </a:r>
            <a:endParaRPr lang="ru-RU" b="0" i="0" u="none" strike="noStrike" dirty="0">
              <a:solidFill>
                <a:srgbClr val="333333"/>
              </a:solidFill>
              <a:effectLst/>
            </a:endParaRP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48974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01B76-34AC-4DFA-9D6A-4057A1E27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Внедрение зависимостей. Конструктор</a:t>
            </a:r>
            <a:endParaRPr lang="en-US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1E87A97-9644-E4A7-9395-5843919FE9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3519" y="1690688"/>
            <a:ext cx="9144962" cy="4363200"/>
          </a:xfrm>
          <a:prstGeom prst="rect">
            <a:avLst/>
          </a:prstGeom>
          <a:effectLst>
            <a:glow>
              <a:schemeClr val="accent1">
                <a:alpha val="40000"/>
              </a:schemeClr>
            </a:glow>
            <a:outerShdw blurRad="50800" dist="127000" dir="2700000" algn="tl" rotWithShape="0">
              <a:schemeClr val="tx1">
                <a:lumMod val="95000"/>
                <a:lumOff val="5000"/>
                <a:alpha val="20000"/>
              </a:schemeClr>
            </a:outerShdw>
            <a:reflection stA="45000" endPos="0" dist="50800" dir="5400000" sy="-100000" algn="bl" rotWithShape="0"/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3986572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01B76-34AC-4DFA-9D6A-4057A1E27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Внедрение зависимостей. Конструктор</a:t>
            </a:r>
            <a:r>
              <a:rPr lang="en-US" dirty="0"/>
              <a:t>. Spring. 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83329B4-848E-4C7B-5BE0-5D0D6374A1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86937" y="1690688"/>
            <a:ext cx="9018125" cy="4363200"/>
          </a:xfrm>
          <a:prstGeom prst="rect">
            <a:avLst/>
          </a:prstGeom>
          <a:effectLst>
            <a:glow>
              <a:schemeClr val="accent1">
                <a:alpha val="40000"/>
              </a:schemeClr>
            </a:glow>
            <a:outerShdw blurRad="50800" dist="127000" dir="2700000" algn="tl" rotWithShape="0">
              <a:schemeClr val="tx1">
                <a:lumMod val="95000"/>
                <a:lumOff val="5000"/>
                <a:alpha val="20000"/>
              </a:schemeClr>
            </a:outerShdw>
            <a:reflection stA="45000" endPos="0" dist="50800" dir="5400000" sy="-100000" algn="bl" rotWithShape="0"/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35599315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01B76-34AC-4DFA-9D6A-4057A1E27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Внедрение зависимостей</a:t>
            </a:r>
            <a:r>
              <a:rPr lang="en-US" dirty="0"/>
              <a:t>. Set-</a:t>
            </a:r>
            <a:r>
              <a:rPr lang="ru-RU" dirty="0"/>
              <a:t>метод</a:t>
            </a:r>
            <a:endParaRPr lang="en-US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9066C17-276A-2606-CACC-AA5771C04F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44569" y="1690688"/>
            <a:ext cx="8702862" cy="4620038"/>
          </a:xfrm>
          <a:prstGeom prst="rect">
            <a:avLst/>
          </a:prstGeom>
          <a:effectLst>
            <a:glow>
              <a:schemeClr val="accent1">
                <a:alpha val="40000"/>
              </a:schemeClr>
            </a:glow>
            <a:outerShdw blurRad="50800" dist="127000" dir="2700000" algn="tl" rotWithShape="0">
              <a:schemeClr val="tx1">
                <a:lumMod val="95000"/>
                <a:lumOff val="5000"/>
                <a:alpha val="20000"/>
              </a:schemeClr>
            </a:outerShdw>
            <a:reflection stA="45000" endPos="0" dist="50800" dir="5400000" sy="-100000" algn="bl" rotWithShape="0"/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20537737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01B76-34AC-4DFA-9D6A-4057A1E27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Внедрение зависимостей. </a:t>
            </a:r>
            <a:r>
              <a:rPr lang="en-US" dirty="0"/>
              <a:t>Set</a:t>
            </a:r>
            <a:r>
              <a:rPr lang="ru-RU" dirty="0"/>
              <a:t>-метод.</a:t>
            </a:r>
            <a:r>
              <a:rPr lang="en-US" dirty="0"/>
              <a:t> Spring. 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2C00621-34DD-4773-6042-6E83E0F6CB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84860" y="1690688"/>
            <a:ext cx="8622280" cy="4620038"/>
          </a:xfrm>
          <a:prstGeom prst="rect">
            <a:avLst/>
          </a:prstGeom>
          <a:effectLst>
            <a:glow>
              <a:schemeClr val="accent1">
                <a:alpha val="40000"/>
              </a:schemeClr>
            </a:glow>
            <a:outerShdw blurRad="50800" dist="127000" dir="2700000" algn="tl" rotWithShape="0">
              <a:schemeClr val="tx1">
                <a:lumMod val="95000"/>
                <a:lumOff val="5000"/>
                <a:alpha val="20000"/>
              </a:schemeClr>
            </a:outerShdw>
            <a:reflection stA="45000" endPos="0" dist="50800" dir="5400000" sy="-100000" algn="bl" rotWithShape="0"/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41136860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01B76-34AC-4DFA-9D6A-4057A1E27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Внедрение зависимостей</a:t>
            </a:r>
            <a:r>
              <a:rPr lang="en-US" dirty="0"/>
              <a:t>. </a:t>
            </a:r>
            <a:r>
              <a:rPr lang="ru-RU" dirty="0"/>
              <a:t>Свойства</a:t>
            </a:r>
            <a:endParaRPr lang="en-US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976E0A6-2042-4302-92A7-4C26D9177E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7485" y="1690688"/>
            <a:ext cx="9977029" cy="4216336"/>
          </a:xfrm>
          <a:prstGeom prst="rect">
            <a:avLst/>
          </a:prstGeom>
          <a:effectLst>
            <a:glow>
              <a:schemeClr val="accent1">
                <a:alpha val="40000"/>
              </a:schemeClr>
            </a:glow>
            <a:outerShdw blurRad="50800" dist="127000" dir="2700000" algn="tl" rotWithShape="0">
              <a:schemeClr val="tx1">
                <a:lumMod val="95000"/>
                <a:lumOff val="5000"/>
                <a:alpha val="20000"/>
              </a:schemeClr>
            </a:outerShdw>
            <a:reflection stA="45000" endPos="0" dist="50800" dir="5400000" sy="-100000" algn="bl" rotWithShape="0"/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39180631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01B76-34AC-4DFA-9D6A-4057A1E27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Внедрение зависимостей</a:t>
            </a:r>
            <a:r>
              <a:rPr lang="en-US" dirty="0"/>
              <a:t>. </a:t>
            </a:r>
            <a:r>
              <a:rPr lang="ru-RU" dirty="0"/>
              <a:t>Свойства. </a:t>
            </a:r>
            <a:r>
              <a:rPr lang="en-US" dirty="0"/>
              <a:t>Spring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F5EA8EA-49BD-1862-2585-C3B29D3A5F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13615" y="1690688"/>
            <a:ext cx="9964770" cy="4216336"/>
          </a:xfrm>
          <a:prstGeom prst="rect">
            <a:avLst/>
          </a:prstGeom>
          <a:effectLst>
            <a:glow>
              <a:schemeClr val="accent1">
                <a:alpha val="40000"/>
              </a:schemeClr>
            </a:glow>
            <a:outerShdw blurRad="50800" dist="127000" dir="2700000" algn="tl" rotWithShape="0">
              <a:schemeClr val="tx1">
                <a:lumMod val="95000"/>
                <a:lumOff val="5000"/>
                <a:alpha val="20000"/>
              </a:schemeClr>
            </a:outerShdw>
            <a:reflection stA="45000" endPos="0" dist="50800" dir="5400000" sy="-100000" algn="bl" rotWithShape="0"/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20292846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37B3CF-E4BF-AADF-E04E-7CCB71EE4D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230F1105-4E6B-95D9-3276-84AD34403DD1}"/>
              </a:ext>
            </a:extLst>
          </p:cNvPr>
          <p:cNvSpPr txBox="1">
            <a:spLocks/>
          </p:cNvSpPr>
          <p:nvPr/>
        </p:nvSpPr>
        <p:spPr>
          <a:xfrm>
            <a:off x="360000" y="180000"/>
            <a:ext cx="10515600" cy="72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800" dirty="0"/>
              <a:t>Почему не магия. Этапы запуска </a:t>
            </a:r>
            <a:r>
              <a:rPr lang="en-US" sz="4800" dirty="0"/>
              <a:t>Spring</a:t>
            </a:r>
          </a:p>
        </p:txBody>
      </p:sp>
      <p:pic>
        <p:nvPicPr>
          <p:cNvPr id="10" name="Рисунок 9" descr="Изображение выглядит как Графика, графическая вставка, графический дизайн, творческий подход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8312B945-0A86-15AE-0330-244BFA2825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2800" y="5371200"/>
            <a:ext cx="1308537" cy="1308537"/>
          </a:xfrm>
          <a:prstGeom prst="rect">
            <a:avLst/>
          </a:prstGeom>
        </p:spPr>
      </p:pic>
      <p:sp>
        <p:nvSpPr>
          <p:cNvPr id="9" name="Объект 2">
            <a:extLst>
              <a:ext uri="{FF2B5EF4-FFF2-40B4-BE49-F238E27FC236}">
                <a16:creationId xmlns:a16="http://schemas.microsoft.com/office/drawing/2014/main" id="{B5C70C84-1B29-BDEF-11D4-2DEAB2BACE28}"/>
              </a:ext>
            </a:extLst>
          </p:cNvPr>
          <p:cNvSpPr txBox="1">
            <a:spLocks/>
          </p:cNvSpPr>
          <p:nvPr/>
        </p:nvSpPr>
        <p:spPr>
          <a:xfrm>
            <a:off x="359998" y="1147686"/>
            <a:ext cx="11473200" cy="45626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dirty="0">
                <a:latin typeface="+mn-lt"/>
              </a:rPr>
              <a:t>Этап 1. </a:t>
            </a:r>
            <a:r>
              <a:rPr lang="ru-RU" dirty="0">
                <a:solidFill>
                  <a:srgbClr val="002060"/>
                </a:solidFill>
                <a:latin typeface="+mn-lt"/>
              </a:rPr>
              <a:t>Парсинг конфигурации и создание </a:t>
            </a:r>
            <a:r>
              <a:rPr lang="en-US" b="1" dirty="0">
                <a:latin typeface="+mn-lt"/>
              </a:rPr>
              <a:t>BeanDefinition</a:t>
            </a:r>
            <a:r>
              <a:rPr lang="en-US" dirty="0">
                <a:latin typeface="+mn-lt"/>
              </a:rPr>
              <a:t> </a:t>
            </a:r>
            <a:r>
              <a:rPr lang="ru-RU" dirty="0">
                <a:solidFill>
                  <a:srgbClr val="002060"/>
                </a:solidFill>
                <a:latin typeface="+mn-lt"/>
              </a:rPr>
              <a:t>всех бинов, которые нам понадобятся.</a:t>
            </a:r>
          </a:p>
          <a:p>
            <a:pPr marL="0" indent="0">
              <a:buNone/>
            </a:pPr>
            <a:r>
              <a:rPr lang="ru-RU" dirty="0">
                <a:solidFill>
                  <a:srgbClr val="002060"/>
                </a:solidFill>
                <a:latin typeface="+mn-lt"/>
              </a:rPr>
              <a:t>Этап 2. Настройка созданных </a:t>
            </a:r>
            <a:r>
              <a:rPr lang="en-US" b="1" dirty="0">
                <a:solidFill>
                  <a:srgbClr val="002060"/>
                </a:solidFill>
                <a:latin typeface="+mn-lt"/>
              </a:rPr>
              <a:t>BeanDefinition</a:t>
            </a:r>
            <a:endParaRPr lang="ru-RU" b="1" dirty="0">
              <a:solidFill>
                <a:srgbClr val="002060"/>
              </a:solidFill>
              <a:latin typeface="+mn-lt"/>
            </a:endParaRPr>
          </a:p>
          <a:p>
            <a:pPr marL="0" indent="0">
              <a:buNone/>
            </a:pPr>
            <a:r>
              <a:rPr lang="ru-RU" dirty="0">
                <a:latin typeface="+mn-lt"/>
              </a:rPr>
              <a:t>Этап 3. </a:t>
            </a:r>
            <a:r>
              <a:rPr lang="ru-RU" dirty="0">
                <a:solidFill>
                  <a:srgbClr val="002060"/>
                </a:solidFill>
                <a:latin typeface="+mn-lt"/>
              </a:rPr>
              <a:t>Создание кастомных </a:t>
            </a:r>
            <a:r>
              <a:rPr lang="en-US" b="1" dirty="0">
                <a:solidFill>
                  <a:srgbClr val="002060"/>
                </a:solidFill>
                <a:latin typeface="+mn-lt"/>
              </a:rPr>
              <a:t>FactoryBean</a:t>
            </a:r>
            <a:endParaRPr lang="ru-RU" b="1" dirty="0">
              <a:latin typeface="+mn-lt"/>
            </a:endParaRPr>
          </a:p>
          <a:p>
            <a:pPr marL="0" indent="0">
              <a:buNone/>
            </a:pPr>
            <a:r>
              <a:rPr lang="ru-RU" dirty="0">
                <a:solidFill>
                  <a:srgbClr val="002060"/>
                </a:solidFill>
                <a:latin typeface="+mn-lt"/>
              </a:rPr>
              <a:t>Этап 4. </a:t>
            </a:r>
            <a:r>
              <a:rPr lang="en-US" b="1" dirty="0">
                <a:solidFill>
                  <a:srgbClr val="002060"/>
                </a:solidFill>
                <a:latin typeface="+mn-lt"/>
              </a:rPr>
              <a:t>BeanFactory</a:t>
            </a:r>
            <a:r>
              <a:rPr lang="ru-RU" dirty="0">
                <a:solidFill>
                  <a:srgbClr val="002060"/>
                </a:solidFill>
                <a:latin typeface="+mn-lt"/>
              </a:rPr>
              <a:t> создает экземпляры бинов, при необходимости делегируя создание бина </a:t>
            </a:r>
            <a:r>
              <a:rPr lang="en-US" b="1" dirty="0">
                <a:solidFill>
                  <a:srgbClr val="002060"/>
                </a:solidFill>
                <a:latin typeface="+mn-lt"/>
              </a:rPr>
              <a:t>FactoryBean</a:t>
            </a:r>
            <a:endParaRPr lang="ru-RU" b="1" dirty="0">
              <a:solidFill>
                <a:srgbClr val="002060"/>
              </a:solidFill>
              <a:latin typeface="+mn-lt"/>
            </a:endParaRPr>
          </a:p>
          <a:p>
            <a:pPr marL="0" indent="0">
              <a:buNone/>
            </a:pPr>
            <a:r>
              <a:rPr lang="ru-RU" dirty="0">
                <a:latin typeface="+mn-lt"/>
              </a:rPr>
              <a:t>Этап 5. </a:t>
            </a:r>
            <a:r>
              <a:rPr lang="ru-RU" dirty="0">
                <a:solidFill>
                  <a:srgbClr val="002060"/>
                </a:solidFill>
                <a:latin typeface="+mn-lt"/>
              </a:rPr>
              <a:t>Настройка созданных бинов</a:t>
            </a:r>
          </a:p>
        </p:txBody>
      </p:sp>
    </p:spTree>
    <p:extLst>
      <p:ext uri="{BB962C8B-B14F-4D97-AF65-F5344CB8AC3E}">
        <p14:creationId xmlns:p14="http://schemas.microsoft.com/office/powerpoint/2010/main" val="12183444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DE9197E-1678-6E64-17DA-CA36B0BCDCE7}"/>
              </a:ext>
            </a:extLst>
          </p:cNvPr>
          <p:cNvSpPr txBox="1">
            <a:spLocks/>
          </p:cNvSpPr>
          <p:nvPr/>
        </p:nvSpPr>
        <p:spPr>
          <a:xfrm>
            <a:off x="360000" y="179999"/>
            <a:ext cx="11473198" cy="144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/>
              <a:t>Этап 1. Парсинг конфигурации</a:t>
            </a:r>
            <a:r>
              <a:rPr lang="en-US" dirty="0"/>
              <a:t> </a:t>
            </a:r>
            <a:r>
              <a:rPr lang="ru-RU" dirty="0"/>
              <a:t>и создание </a:t>
            </a:r>
            <a:r>
              <a:rPr lang="en-US" dirty="0"/>
              <a:t>BeanDefiniton</a:t>
            </a:r>
          </a:p>
        </p:txBody>
      </p:sp>
      <p:sp>
        <p:nvSpPr>
          <p:cNvPr id="9" name="Объект 2">
            <a:extLst>
              <a:ext uri="{FF2B5EF4-FFF2-40B4-BE49-F238E27FC236}">
                <a16:creationId xmlns:a16="http://schemas.microsoft.com/office/drawing/2014/main" id="{88A0E46E-602C-61E1-E560-FD02C5BE45D2}"/>
              </a:ext>
            </a:extLst>
          </p:cNvPr>
          <p:cNvSpPr txBox="1">
            <a:spLocks/>
          </p:cNvSpPr>
          <p:nvPr/>
        </p:nvSpPr>
        <p:spPr>
          <a:xfrm>
            <a:off x="359998" y="1980000"/>
            <a:ext cx="11473200" cy="42235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dirty="0">
                <a:latin typeface="+mn-lt"/>
              </a:rPr>
              <a:t>У </a:t>
            </a:r>
            <a:r>
              <a:rPr lang="en-US" dirty="0">
                <a:latin typeface="+mn-lt"/>
              </a:rPr>
              <a:t>Spring </a:t>
            </a:r>
            <a:r>
              <a:rPr lang="ru-RU" dirty="0">
                <a:latin typeface="+mn-lt"/>
              </a:rPr>
              <a:t>есть 4 способа конфигурации:</a:t>
            </a:r>
          </a:p>
          <a:p>
            <a:pPr>
              <a:buFont typeface="Системный шрифт, обычный"/>
              <a:buChar char="−"/>
            </a:pPr>
            <a:r>
              <a:rPr lang="en-US" dirty="0">
                <a:latin typeface="+mn-lt"/>
              </a:rPr>
              <a:t>XML </a:t>
            </a:r>
            <a:r>
              <a:rPr lang="ru-RU" dirty="0">
                <a:latin typeface="+mn-lt"/>
              </a:rPr>
              <a:t>конфигурация, </a:t>
            </a:r>
            <a:br>
              <a:rPr lang="ru-RU" dirty="0">
                <a:latin typeface="+mn-lt"/>
              </a:rPr>
            </a:br>
            <a:r>
              <a:rPr lang="ru-RU" dirty="0">
                <a:latin typeface="+mn-lt"/>
              </a:rPr>
              <a:t>Конструктор: </a:t>
            </a:r>
            <a:r>
              <a:rPr lang="en" b="0" i="0" dirty="0">
                <a:solidFill>
                  <a:srgbClr val="001F60"/>
                </a:solidFill>
                <a:effectLst/>
                <a:latin typeface="-apple-system"/>
              </a:rPr>
              <a:t>ClassPathXmlApplicationContext(“context.xml”)</a:t>
            </a:r>
            <a:endParaRPr lang="ru-RU" dirty="0">
              <a:solidFill>
                <a:srgbClr val="001F60"/>
              </a:solidFill>
              <a:latin typeface="+mn-lt"/>
            </a:endParaRPr>
          </a:p>
          <a:p>
            <a:pPr>
              <a:buFont typeface="Системный шрифт, обычный"/>
              <a:buChar char="−"/>
            </a:pPr>
            <a:r>
              <a:rPr lang="en-US" dirty="0">
                <a:solidFill>
                  <a:srgbClr val="001F60"/>
                </a:solidFill>
                <a:latin typeface="+mn-lt"/>
              </a:rPr>
              <a:t>Groovy </a:t>
            </a:r>
            <a:r>
              <a:rPr lang="ru-RU" dirty="0">
                <a:solidFill>
                  <a:srgbClr val="001F60"/>
                </a:solidFill>
                <a:latin typeface="+mn-lt"/>
              </a:rPr>
              <a:t>конфигурация, </a:t>
            </a:r>
            <a:br>
              <a:rPr lang="ru-RU" dirty="0">
                <a:solidFill>
                  <a:srgbClr val="001F60"/>
                </a:solidFill>
                <a:latin typeface="+mn-lt"/>
              </a:rPr>
            </a:br>
            <a:r>
              <a:rPr lang="ru-RU" dirty="0">
                <a:solidFill>
                  <a:srgbClr val="001F60"/>
                </a:solidFill>
                <a:latin typeface="+mn-lt"/>
              </a:rPr>
              <a:t>Конструктор: </a:t>
            </a:r>
            <a:r>
              <a:rPr lang="en" b="0" i="0" dirty="0" err="1">
                <a:solidFill>
                  <a:srgbClr val="001F60"/>
                </a:solidFill>
                <a:effectLst/>
                <a:latin typeface="-apple-system"/>
              </a:rPr>
              <a:t>GenericGroovyApplicationContext</a:t>
            </a:r>
            <a:r>
              <a:rPr lang="en" b="0" i="0" dirty="0">
                <a:solidFill>
                  <a:srgbClr val="001F60"/>
                </a:solidFill>
                <a:effectLst/>
                <a:latin typeface="-apple-system"/>
              </a:rPr>
              <a:t>(“</a:t>
            </a:r>
            <a:r>
              <a:rPr lang="en" b="0" i="0" dirty="0" err="1">
                <a:solidFill>
                  <a:srgbClr val="001F60"/>
                </a:solidFill>
                <a:effectLst/>
                <a:latin typeface="-apple-system"/>
              </a:rPr>
              <a:t>context.groovy</a:t>
            </a:r>
            <a:r>
              <a:rPr lang="en" b="0" i="0" dirty="0">
                <a:solidFill>
                  <a:srgbClr val="001F60"/>
                </a:solidFill>
                <a:effectLst/>
                <a:latin typeface="-apple-system"/>
              </a:rPr>
              <a:t>”)</a:t>
            </a:r>
            <a:endParaRPr lang="ru-RU" dirty="0">
              <a:solidFill>
                <a:srgbClr val="001F60"/>
              </a:solidFill>
              <a:latin typeface="+mn-lt"/>
            </a:endParaRPr>
          </a:p>
          <a:p>
            <a:pPr>
              <a:buFont typeface="Системный шрифт, обычный"/>
              <a:buChar char="−"/>
            </a:pPr>
            <a:r>
              <a:rPr lang="ru-RU" dirty="0">
                <a:latin typeface="+mn-lt"/>
              </a:rPr>
              <a:t>Конфигурация через аннотации с указанием пакета для сканирования,</a:t>
            </a:r>
            <a:br>
              <a:rPr lang="ru-RU" dirty="0">
                <a:latin typeface="+mn-lt"/>
              </a:rPr>
            </a:br>
            <a:r>
              <a:rPr lang="ru-RU" dirty="0">
                <a:solidFill>
                  <a:srgbClr val="001F60"/>
                </a:solidFill>
                <a:latin typeface="+mn-lt"/>
              </a:rPr>
              <a:t>Конструктор: </a:t>
            </a:r>
            <a:r>
              <a:rPr lang="en" b="0" i="0" dirty="0">
                <a:solidFill>
                  <a:srgbClr val="001F60"/>
                </a:solidFill>
                <a:effectLst/>
                <a:latin typeface="-apple-system"/>
              </a:rPr>
              <a:t>AnnotationConfigApplicationContext(“package.name”)</a:t>
            </a:r>
            <a:endParaRPr lang="ru-RU" dirty="0">
              <a:solidFill>
                <a:srgbClr val="001F60"/>
              </a:solidFill>
              <a:latin typeface="+mn-lt"/>
            </a:endParaRPr>
          </a:p>
          <a:p>
            <a:pPr>
              <a:buFont typeface="Системный шрифт, обычный"/>
              <a:buChar char="−"/>
            </a:pPr>
            <a:r>
              <a:rPr lang="en-US" dirty="0">
                <a:latin typeface="+mn-lt"/>
              </a:rPr>
              <a:t>Java Config</a:t>
            </a:r>
            <a:r>
              <a:rPr lang="ru-RU" dirty="0">
                <a:latin typeface="+mn-lt"/>
              </a:rPr>
              <a:t>,</a:t>
            </a:r>
            <a:br>
              <a:rPr lang="ru-RU" dirty="0">
                <a:latin typeface="+mn-lt"/>
              </a:rPr>
            </a:br>
            <a:r>
              <a:rPr lang="ru-RU" dirty="0">
                <a:solidFill>
                  <a:srgbClr val="001F60"/>
                </a:solidFill>
                <a:latin typeface="+mn-lt"/>
              </a:rPr>
              <a:t>Конструктор: </a:t>
            </a:r>
            <a:r>
              <a:rPr lang="en" b="0" i="0" dirty="0">
                <a:solidFill>
                  <a:srgbClr val="001F60"/>
                </a:solidFill>
                <a:effectLst/>
                <a:latin typeface="-apple-system"/>
              </a:rPr>
              <a:t>AnnotationConfigApplicationContext(JavaConfig.class)</a:t>
            </a:r>
            <a:endParaRPr lang="ru-RU" dirty="0">
              <a:solidFill>
                <a:srgbClr val="001F60"/>
              </a:solidFill>
              <a:latin typeface="+mn-lt"/>
            </a:endParaRPr>
          </a:p>
          <a:p>
            <a:pPr>
              <a:buFont typeface="Системный шрифт, обычный"/>
              <a:buChar char="−"/>
            </a:pPr>
            <a:endParaRPr lang="ru-RU" dirty="0">
              <a:latin typeface="+mn-lt"/>
            </a:endParaRPr>
          </a:p>
        </p:txBody>
      </p:sp>
      <p:pic>
        <p:nvPicPr>
          <p:cNvPr id="10" name="Рисунок 9" descr="Изображение выглядит как Графика, графическая вставка, графический дизайн, творческий подход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0A7B0344-F7AE-6AC3-6385-A3F2C92B96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2800" y="5371200"/>
            <a:ext cx="1308537" cy="1308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9447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944F08C-DCCA-16DD-E9FD-F8C732BCD7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180000"/>
            <a:ext cx="11473200" cy="756000"/>
          </a:xfrm>
        </p:spPr>
        <p:txBody>
          <a:bodyPr>
            <a:normAutofit/>
          </a:bodyPr>
          <a:lstStyle/>
          <a:p>
            <a:r>
              <a:rPr lang="ru-RU" sz="4800" dirty="0"/>
              <a:t>Фреймворк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226F4FE-4405-E969-7630-BD7B0C64E7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0169" y="2379407"/>
            <a:ext cx="3743632" cy="3656508"/>
          </a:xfrm>
          <a:custGeom>
            <a:avLst/>
            <a:gdLst>
              <a:gd name="connsiteX0" fmla="*/ 0 w 3743632"/>
              <a:gd name="connsiteY0" fmla="*/ 0 h 3656508"/>
              <a:gd name="connsiteX1" fmla="*/ 609677 w 3743632"/>
              <a:gd name="connsiteY1" fmla="*/ 0 h 3656508"/>
              <a:gd name="connsiteX2" fmla="*/ 1219354 w 3743632"/>
              <a:gd name="connsiteY2" fmla="*/ 0 h 3656508"/>
              <a:gd name="connsiteX3" fmla="*/ 1754159 w 3743632"/>
              <a:gd name="connsiteY3" fmla="*/ 0 h 3656508"/>
              <a:gd name="connsiteX4" fmla="*/ 2326400 w 3743632"/>
              <a:gd name="connsiteY4" fmla="*/ 0 h 3656508"/>
              <a:gd name="connsiteX5" fmla="*/ 2823768 w 3743632"/>
              <a:gd name="connsiteY5" fmla="*/ 0 h 3656508"/>
              <a:gd name="connsiteX6" fmla="*/ 3743632 w 3743632"/>
              <a:gd name="connsiteY6" fmla="*/ 0 h 3656508"/>
              <a:gd name="connsiteX7" fmla="*/ 3743632 w 3743632"/>
              <a:gd name="connsiteY7" fmla="*/ 595488 h 3656508"/>
              <a:gd name="connsiteX8" fmla="*/ 3743632 w 3743632"/>
              <a:gd name="connsiteY8" fmla="*/ 1044717 h 3656508"/>
              <a:gd name="connsiteX9" fmla="*/ 3743632 w 3743632"/>
              <a:gd name="connsiteY9" fmla="*/ 1457380 h 3656508"/>
              <a:gd name="connsiteX10" fmla="*/ 3743632 w 3743632"/>
              <a:gd name="connsiteY10" fmla="*/ 1906608 h 3656508"/>
              <a:gd name="connsiteX11" fmla="*/ 3743632 w 3743632"/>
              <a:gd name="connsiteY11" fmla="*/ 2392401 h 3656508"/>
              <a:gd name="connsiteX12" fmla="*/ 3743632 w 3743632"/>
              <a:gd name="connsiteY12" fmla="*/ 2914759 h 3656508"/>
              <a:gd name="connsiteX13" fmla="*/ 3743632 w 3743632"/>
              <a:gd name="connsiteY13" fmla="*/ 3656508 h 3656508"/>
              <a:gd name="connsiteX14" fmla="*/ 3133955 w 3743632"/>
              <a:gd name="connsiteY14" fmla="*/ 3656508 h 3656508"/>
              <a:gd name="connsiteX15" fmla="*/ 2599150 w 3743632"/>
              <a:gd name="connsiteY15" fmla="*/ 3656508 h 3656508"/>
              <a:gd name="connsiteX16" fmla="*/ 2064346 w 3743632"/>
              <a:gd name="connsiteY16" fmla="*/ 3656508 h 3656508"/>
              <a:gd name="connsiteX17" fmla="*/ 1529541 w 3743632"/>
              <a:gd name="connsiteY17" fmla="*/ 3656508 h 3656508"/>
              <a:gd name="connsiteX18" fmla="*/ 994737 w 3743632"/>
              <a:gd name="connsiteY18" fmla="*/ 3656508 h 3656508"/>
              <a:gd name="connsiteX19" fmla="*/ 497368 w 3743632"/>
              <a:gd name="connsiteY19" fmla="*/ 3656508 h 3656508"/>
              <a:gd name="connsiteX20" fmla="*/ 0 w 3743632"/>
              <a:gd name="connsiteY20" fmla="*/ 3656508 h 3656508"/>
              <a:gd name="connsiteX21" fmla="*/ 0 w 3743632"/>
              <a:gd name="connsiteY21" fmla="*/ 3134150 h 3656508"/>
              <a:gd name="connsiteX22" fmla="*/ 0 w 3743632"/>
              <a:gd name="connsiteY22" fmla="*/ 2575226 h 3656508"/>
              <a:gd name="connsiteX23" fmla="*/ 0 w 3743632"/>
              <a:gd name="connsiteY23" fmla="*/ 2016303 h 3656508"/>
              <a:gd name="connsiteX24" fmla="*/ 0 w 3743632"/>
              <a:gd name="connsiteY24" fmla="*/ 1420815 h 3656508"/>
              <a:gd name="connsiteX25" fmla="*/ 0 w 3743632"/>
              <a:gd name="connsiteY25" fmla="*/ 898456 h 3656508"/>
              <a:gd name="connsiteX26" fmla="*/ 0 w 3743632"/>
              <a:gd name="connsiteY26" fmla="*/ 0 h 36565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743632" h="3656508" fill="none" extrusionOk="0">
                <a:moveTo>
                  <a:pt x="0" y="0"/>
                </a:moveTo>
                <a:cubicBezTo>
                  <a:pt x="189307" y="-41500"/>
                  <a:pt x="415198" y="49850"/>
                  <a:pt x="609677" y="0"/>
                </a:cubicBezTo>
                <a:cubicBezTo>
                  <a:pt x="804156" y="-49850"/>
                  <a:pt x="949689" y="59336"/>
                  <a:pt x="1219354" y="0"/>
                </a:cubicBezTo>
                <a:cubicBezTo>
                  <a:pt x="1489019" y="-59336"/>
                  <a:pt x="1634492" y="57657"/>
                  <a:pt x="1754159" y="0"/>
                </a:cubicBezTo>
                <a:cubicBezTo>
                  <a:pt x="1873826" y="-57657"/>
                  <a:pt x="2170948" y="56635"/>
                  <a:pt x="2326400" y="0"/>
                </a:cubicBezTo>
                <a:cubicBezTo>
                  <a:pt x="2481852" y="-56635"/>
                  <a:pt x="2577185" y="13607"/>
                  <a:pt x="2823768" y="0"/>
                </a:cubicBezTo>
                <a:cubicBezTo>
                  <a:pt x="3070351" y="-13607"/>
                  <a:pt x="3327629" y="78520"/>
                  <a:pt x="3743632" y="0"/>
                </a:cubicBezTo>
                <a:cubicBezTo>
                  <a:pt x="3752635" y="231510"/>
                  <a:pt x="3711249" y="375640"/>
                  <a:pt x="3743632" y="595488"/>
                </a:cubicBezTo>
                <a:cubicBezTo>
                  <a:pt x="3776015" y="815336"/>
                  <a:pt x="3716680" y="881565"/>
                  <a:pt x="3743632" y="1044717"/>
                </a:cubicBezTo>
                <a:cubicBezTo>
                  <a:pt x="3770584" y="1207869"/>
                  <a:pt x="3715975" y="1302599"/>
                  <a:pt x="3743632" y="1457380"/>
                </a:cubicBezTo>
                <a:cubicBezTo>
                  <a:pt x="3771289" y="1612161"/>
                  <a:pt x="3742313" y="1697044"/>
                  <a:pt x="3743632" y="1906608"/>
                </a:cubicBezTo>
                <a:cubicBezTo>
                  <a:pt x="3744951" y="2116172"/>
                  <a:pt x="3734314" y="2175997"/>
                  <a:pt x="3743632" y="2392401"/>
                </a:cubicBezTo>
                <a:cubicBezTo>
                  <a:pt x="3752950" y="2608805"/>
                  <a:pt x="3731473" y="2744057"/>
                  <a:pt x="3743632" y="2914759"/>
                </a:cubicBezTo>
                <a:cubicBezTo>
                  <a:pt x="3755791" y="3085461"/>
                  <a:pt x="3682905" y="3505897"/>
                  <a:pt x="3743632" y="3656508"/>
                </a:cubicBezTo>
                <a:cubicBezTo>
                  <a:pt x="3548881" y="3722185"/>
                  <a:pt x="3437988" y="3617778"/>
                  <a:pt x="3133955" y="3656508"/>
                </a:cubicBezTo>
                <a:cubicBezTo>
                  <a:pt x="2829922" y="3695238"/>
                  <a:pt x="2743492" y="3654280"/>
                  <a:pt x="2599150" y="3656508"/>
                </a:cubicBezTo>
                <a:cubicBezTo>
                  <a:pt x="2454809" y="3658736"/>
                  <a:pt x="2251386" y="3649106"/>
                  <a:pt x="2064346" y="3656508"/>
                </a:cubicBezTo>
                <a:cubicBezTo>
                  <a:pt x="1877306" y="3663910"/>
                  <a:pt x="1660041" y="3606937"/>
                  <a:pt x="1529541" y="3656508"/>
                </a:cubicBezTo>
                <a:cubicBezTo>
                  <a:pt x="1399042" y="3706079"/>
                  <a:pt x="1177936" y="3606897"/>
                  <a:pt x="994737" y="3656508"/>
                </a:cubicBezTo>
                <a:cubicBezTo>
                  <a:pt x="811538" y="3706119"/>
                  <a:pt x="597007" y="3631177"/>
                  <a:pt x="497368" y="3656508"/>
                </a:cubicBezTo>
                <a:cubicBezTo>
                  <a:pt x="397729" y="3681839"/>
                  <a:pt x="134925" y="3602875"/>
                  <a:pt x="0" y="3656508"/>
                </a:cubicBezTo>
                <a:cubicBezTo>
                  <a:pt x="-40542" y="3398802"/>
                  <a:pt x="17537" y="3359874"/>
                  <a:pt x="0" y="3134150"/>
                </a:cubicBezTo>
                <a:cubicBezTo>
                  <a:pt x="-17537" y="2908426"/>
                  <a:pt x="28715" y="2829629"/>
                  <a:pt x="0" y="2575226"/>
                </a:cubicBezTo>
                <a:cubicBezTo>
                  <a:pt x="-28715" y="2320823"/>
                  <a:pt x="43194" y="2230066"/>
                  <a:pt x="0" y="2016303"/>
                </a:cubicBezTo>
                <a:cubicBezTo>
                  <a:pt x="-43194" y="1802540"/>
                  <a:pt x="48975" y="1572847"/>
                  <a:pt x="0" y="1420815"/>
                </a:cubicBezTo>
                <a:cubicBezTo>
                  <a:pt x="-48975" y="1268783"/>
                  <a:pt x="56977" y="1143309"/>
                  <a:pt x="0" y="898456"/>
                </a:cubicBezTo>
                <a:cubicBezTo>
                  <a:pt x="-56977" y="653603"/>
                  <a:pt x="91729" y="426461"/>
                  <a:pt x="0" y="0"/>
                </a:cubicBezTo>
                <a:close/>
              </a:path>
              <a:path w="3743632" h="3656508" stroke="0" extrusionOk="0">
                <a:moveTo>
                  <a:pt x="0" y="0"/>
                </a:moveTo>
                <a:cubicBezTo>
                  <a:pt x="142392" y="-44614"/>
                  <a:pt x="397063" y="6186"/>
                  <a:pt x="497368" y="0"/>
                </a:cubicBezTo>
                <a:cubicBezTo>
                  <a:pt x="597673" y="-6186"/>
                  <a:pt x="759460" y="19262"/>
                  <a:pt x="919864" y="0"/>
                </a:cubicBezTo>
                <a:cubicBezTo>
                  <a:pt x="1080268" y="-19262"/>
                  <a:pt x="1398594" y="59401"/>
                  <a:pt x="1529541" y="0"/>
                </a:cubicBezTo>
                <a:cubicBezTo>
                  <a:pt x="1660488" y="-59401"/>
                  <a:pt x="1898347" y="6348"/>
                  <a:pt x="2026909" y="0"/>
                </a:cubicBezTo>
                <a:cubicBezTo>
                  <a:pt x="2155471" y="-6348"/>
                  <a:pt x="2299027" y="55908"/>
                  <a:pt x="2524278" y="0"/>
                </a:cubicBezTo>
                <a:cubicBezTo>
                  <a:pt x="2749529" y="-55908"/>
                  <a:pt x="2922090" y="8172"/>
                  <a:pt x="3133955" y="0"/>
                </a:cubicBezTo>
                <a:cubicBezTo>
                  <a:pt x="3345820" y="-8172"/>
                  <a:pt x="3610334" y="67387"/>
                  <a:pt x="3743632" y="0"/>
                </a:cubicBezTo>
                <a:cubicBezTo>
                  <a:pt x="3766769" y="253666"/>
                  <a:pt x="3678718" y="406308"/>
                  <a:pt x="3743632" y="595488"/>
                </a:cubicBezTo>
                <a:cubicBezTo>
                  <a:pt x="3808546" y="784668"/>
                  <a:pt x="3719245" y="859563"/>
                  <a:pt x="3743632" y="1044717"/>
                </a:cubicBezTo>
                <a:cubicBezTo>
                  <a:pt x="3768019" y="1229871"/>
                  <a:pt x="3738089" y="1374728"/>
                  <a:pt x="3743632" y="1493945"/>
                </a:cubicBezTo>
                <a:cubicBezTo>
                  <a:pt x="3749175" y="1613162"/>
                  <a:pt x="3709082" y="1904953"/>
                  <a:pt x="3743632" y="2016303"/>
                </a:cubicBezTo>
                <a:cubicBezTo>
                  <a:pt x="3778182" y="2127653"/>
                  <a:pt x="3737443" y="2374375"/>
                  <a:pt x="3743632" y="2575226"/>
                </a:cubicBezTo>
                <a:cubicBezTo>
                  <a:pt x="3749821" y="2776077"/>
                  <a:pt x="3736250" y="2822578"/>
                  <a:pt x="3743632" y="2987889"/>
                </a:cubicBezTo>
                <a:cubicBezTo>
                  <a:pt x="3751014" y="3153200"/>
                  <a:pt x="3692285" y="3406347"/>
                  <a:pt x="3743632" y="3656508"/>
                </a:cubicBezTo>
                <a:cubicBezTo>
                  <a:pt x="3531303" y="3688974"/>
                  <a:pt x="3415715" y="3653155"/>
                  <a:pt x="3208827" y="3656508"/>
                </a:cubicBezTo>
                <a:cubicBezTo>
                  <a:pt x="3001940" y="3659861"/>
                  <a:pt x="2872547" y="3600629"/>
                  <a:pt x="2674023" y="3656508"/>
                </a:cubicBezTo>
                <a:cubicBezTo>
                  <a:pt x="2475499" y="3712387"/>
                  <a:pt x="2321704" y="3640424"/>
                  <a:pt x="2064346" y="3656508"/>
                </a:cubicBezTo>
                <a:cubicBezTo>
                  <a:pt x="1806988" y="3672592"/>
                  <a:pt x="1759252" y="3649081"/>
                  <a:pt x="1529541" y="3656508"/>
                </a:cubicBezTo>
                <a:cubicBezTo>
                  <a:pt x="1299831" y="3663935"/>
                  <a:pt x="1246584" y="3628409"/>
                  <a:pt x="1107045" y="3656508"/>
                </a:cubicBezTo>
                <a:cubicBezTo>
                  <a:pt x="967506" y="3684607"/>
                  <a:pt x="740644" y="3608806"/>
                  <a:pt x="647114" y="3656508"/>
                </a:cubicBezTo>
                <a:cubicBezTo>
                  <a:pt x="553584" y="3704210"/>
                  <a:pt x="173567" y="3617084"/>
                  <a:pt x="0" y="3656508"/>
                </a:cubicBezTo>
                <a:cubicBezTo>
                  <a:pt x="-6830" y="3505890"/>
                  <a:pt x="28075" y="3317073"/>
                  <a:pt x="0" y="3134150"/>
                </a:cubicBezTo>
                <a:cubicBezTo>
                  <a:pt x="-28075" y="2951227"/>
                  <a:pt x="10046" y="2855212"/>
                  <a:pt x="0" y="2611791"/>
                </a:cubicBezTo>
                <a:cubicBezTo>
                  <a:pt x="-10046" y="2368370"/>
                  <a:pt x="34712" y="2300828"/>
                  <a:pt x="0" y="2125998"/>
                </a:cubicBezTo>
                <a:cubicBezTo>
                  <a:pt x="-34712" y="1951168"/>
                  <a:pt x="7432" y="1898926"/>
                  <a:pt x="0" y="1713335"/>
                </a:cubicBezTo>
                <a:cubicBezTo>
                  <a:pt x="-7432" y="1527744"/>
                  <a:pt x="23321" y="1416321"/>
                  <a:pt x="0" y="1300672"/>
                </a:cubicBezTo>
                <a:cubicBezTo>
                  <a:pt x="-23321" y="1185023"/>
                  <a:pt x="39470" y="873250"/>
                  <a:pt x="0" y="741749"/>
                </a:cubicBezTo>
                <a:cubicBezTo>
                  <a:pt x="-39470" y="610248"/>
                  <a:pt x="34828" y="195270"/>
                  <a:pt x="0" y="0"/>
                </a:cubicBezTo>
                <a:close/>
              </a:path>
            </a:pathLst>
          </a:custGeom>
          <a:ln w="19050">
            <a:solidFill>
              <a:srgbClr val="002060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sk:type>
                    <ask:lineSketchScribble/>
                  </ask:type>
                </ask:lineSketchStyleProps>
              </a:ext>
            </a:extLst>
          </a:ln>
        </p:spPr>
        <p:txBody>
          <a:bodyPr>
            <a:normAutofit/>
          </a:bodyPr>
          <a:lstStyle/>
          <a:p>
            <a:pPr marL="0" indent="0">
              <a:spcBef>
                <a:spcPts val="400"/>
              </a:spcBef>
              <a:buNone/>
            </a:pPr>
            <a:r>
              <a:rPr lang="ru-RU" sz="2000" dirty="0"/>
              <a:t>Помни, </a:t>
            </a:r>
            <a:r>
              <a:rPr lang="ru-RU" sz="2000" dirty="0" err="1"/>
              <a:t>падаван</a:t>
            </a:r>
            <a:r>
              <a:rPr lang="ru-RU" sz="2000" dirty="0"/>
              <a:t>, что не все фреймворк решает проблемы…</a:t>
            </a:r>
            <a:endParaRPr lang="en-US" sz="2000" dirty="0"/>
          </a:p>
        </p:txBody>
      </p:sp>
      <p:sp>
        <p:nvSpPr>
          <p:cNvPr id="4" name="Объект 2">
            <a:extLst>
              <a:ext uri="{FF2B5EF4-FFF2-40B4-BE49-F238E27FC236}">
                <a16:creationId xmlns:a16="http://schemas.microsoft.com/office/drawing/2014/main" id="{90985AEB-D480-CF17-24FC-A4A95B57144E}"/>
              </a:ext>
            </a:extLst>
          </p:cNvPr>
          <p:cNvSpPr txBox="1">
            <a:spLocks/>
          </p:cNvSpPr>
          <p:nvPr/>
        </p:nvSpPr>
        <p:spPr>
          <a:xfrm>
            <a:off x="360000" y="1147686"/>
            <a:ext cx="6771969" cy="45626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sz="2400" dirty="0">
                <a:latin typeface="+mn-lt"/>
              </a:rPr>
              <a:t>Фреймворк – набор библиотек и правил по работе с ними.</a:t>
            </a:r>
            <a:r>
              <a:rPr lang="en-US" sz="2400" dirty="0">
                <a:latin typeface="+mn-lt"/>
              </a:rPr>
              <a:t> </a:t>
            </a:r>
            <a:endParaRPr lang="ru-RU" sz="2400" dirty="0">
              <a:latin typeface="+mn-lt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ru-RU" sz="2400" dirty="0">
                <a:latin typeface="+mn-lt"/>
              </a:rPr>
              <a:t>Зачем нужен фреймворк?:</a:t>
            </a:r>
          </a:p>
          <a:p>
            <a:pPr marL="0" lvl="1">
              <a:buClr>
                <a:srgbClr val="002060"/>
              </a:buClr>
            </a:pPr>
            <a:r>
              <a:rPr lang="ru-RU" dirty="0">
                <a:latin typeface="+mn-lt"/>
              </a:rPr>
              <a:t>удобство разработки;</a:t>
            </a:r>
          </a:p>
          <a:p>
            <a:pPr marL="0" lvl="1">
              <a:buClr>
                <a:srgbClr val="002060"/>
              </a:buClr>
            </a:pPr>
            <a:r>
              <a:rPr lang="ru-RU" dirty="0">
                <a:latin typeface="+mn-lt"/>
              </a:rPr>
              <a:t>ускорение разработки;</a:t>
            </a:r>
          </a:p>
          <a:p>
            <a:pPr marL="0" lvl="1">
              <a:buClr>
                <a:srgbClr val="002060"/>
              </a:buClr>
            </a:pPr>
            <a:r>
              <a:rPr lang="ru-RU" dirty="0">
                <a:latin typeface="+mn-lt"/>
              </a:rPr>
              <a:t>сокращение рутинной работы;</a:t>
            </a:r>
          </a:p>
          <a:p>
            <a:pPr marL="0" lvl="1">
              <a:buClr>
                <a:srgbClr val="002060"/>
              </a:buClr>
            </a:pPr>
            <a:r>
              <a:rPr lang="ru-RU" dirty="0">
                <a:latin typeface="+mn-lt"/>
              </a:rPr>
              <a:t>стандартизация и структуризация.</a:t>
            </a:r>
            <a:endParaRPr lang="en-US" dirty="0">
              <a:latin typeface="+mn-lt"/>
            </a:endParaRPr>
          </a:p>
        </p:txBody>
      </p:sp>
      <p:pic>
        <p:nvPicPr>
          <p:cNvPr id="7" name="Рисунок 6" descr="Изображение выглядит как мультфильм, Вымышленный персонаж, Йода, одежда&#10;&#10;Автоматически созданное описание">
            <a:extLst>
              <a:ext uri="{FF2B5EF4-FFF2-40B4-BE49-F238E27FC236}">
                <a16:creationId xmlns:a16="http://schemas.microsoft.com/office/drawing/2014/main" id="{2D972555-59BB-1C20-E5C8-9D2D67C3CF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4000" y="4356000"/>
            <a:ext cx="1623482" cy="1623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9159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5D1D8A-BED5-3DB3-E2E5-15458BEF08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2879BE4-8D2C-1EAD-8B81-3312787383F1}"/>
              </a:ext>
            </a:extLst>
          </p:cNvPr>
          <p:cNvSpPr txBox="1">
            <a:spLocks/>
          </p:cNvSpPr>
          <p:nvPr/>
        </p:nvSpPr>
        <p:spPr>
          <a:xfrm>
            <a:off x="360000" y="179999"/>
            <a:ext cx="11473198" cy="72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XML </a:t>
            </a:r>
            <a:r>
              <a:rPr lang="ru-RU" sz="4000" dirty="0"/>
              <a:t>конфигурация</a:t>
            </a:r>
            <a:endParaRPr lang="en-US" sz="4000" dirty="0"/>
          </a:p>
        </p:txBody>
      </p:sp>
      <p:sp>
        <p:nvSpPr>
          <p:cNvPr id="9" name="Объект 2">
            <a:extLst>
              <a:ext uri="{FF2B5EF4-FFF2-40B4-BE49-F238E27FC236}">
                <a16:creationId xmlns:a16="http://schemas.microsoft.com/office/drawing/2014/main" id="{A915B610-734E-8863-11F5-31AF5C97DE03}"/>
              </a:ext>
            </a:extLst>
          </p:cNvPr>
          <p:cNvSpPr txBox="1">
            <a:spLocks/>
          </p:cNvSpPr>
          <p:nvPr/>
        </p:nvSpPr>
        <p:spPr>
          <a:xfrm>
            <a:off x="359998" y="1259999"/>
            <a:ext cx="11473200" cy="5418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" sz="2000" b="1" dirty="0">
                <a:solidFill>
                  <a:srgbClr val="BC606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&lt;beans&gt;</a:t>
            </a:r>
          </a:p>
          <a:p>
            <a:pPr marL="0" indent="0">
              <a:buNone/>
            </a:pPr>
            <a:r>
              <a:rPr lang="en" sz="2000" b="1" dirty="0">
                <a:solidFill>
                  <a:srgbClr val="BC606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&lt;bean</a:t>
            </a:r>
            <a:r>
              <a:rPr lang="en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sz="2000" dirty="0">
                <a:solidFill>
                  <a:srgbClr val="BC606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" sz="2000" dirty="0"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" sz="20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" sz="2000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com.inwhite.spring.compare.CoolDaoImpl</a:t>
            </a:r>
            <a:r>
              <a:rPr lang="en" sz="20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sz="2000" dirty="0">
                <a:solidFill>
                  <a:srgbClr val="BC606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id</a:t>
            </a:r>
            <a:r>
              <a:rPr lang="en" sz="2000" dirty="0"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" sz="20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" sz="2000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coolDao</a:t>
            </a:r>
            <a:r>
              <a:rPr lang="en" sz="20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" sz="2000" b="1" dirty="0">
                <a:solidFill>
                  <a:srgbClr val="BC606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/&gt;</a:t>
            </a:r>
            <a:br>
              <a:rPr lang="en" sz="20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" sz="2000" b="1" dirty="0">
                <a:solidFill>
                  <a:srgbClr val="BC6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" sz="2000" b="1" dirty="0">
                <a:solidFill>
                  <a:srgbClr val="BC606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&lt;bean</a:t>
            </a:r>
            <a:r>
              <a:rPr lang="en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sz="2000" dirty="0">
                <a:solidFill>
                  <a:srgbClr val="BC606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id</a:t>
            </a:r>
            <a:r>
              <a:rPr lang="en" sz="2000" dirty="0">
                <a:latin typeface="Consolas" panose="020B0609020204030204" pitchFamily="49" charset="0"/>
                <a:cs typeface="Consolas" panose="020B0609020204030204" pitchFamily="49" charset="0"/>
              </a:rPr>
              <a:t> =</a:t>
            </a:r>
            <a:r>
              <a:rPr lang="en" sz="20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" sz="2000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coolService</a:t>
            </a:r>
            <a:r>
              <a:rPr lang="en" sz="20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” </a:t>
            </a:r>
            <a:r>
              <a:rPr lang="en" sz="2000" dirty="0">
                <a:solidFill>
                  <a:srgbClr val="BC606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" sz="2000" dirty="0"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" sz="20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" sz="2000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com.inwhite.spring.compare.CoolServiceImpl</a:t>
            </a:r>
            <a:r>
              <a:rPr lang="en" sz="20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”</a:t>
            </a:r>
            <a:endParaRPr lang="en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" sz="2000" dirty="0">
                <a:solidFill>
                  <a:srgbClr val="BC606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				 init-method</a:t>
            </a:r>
            <a:r>
              <a:rPr lang="en" sz="2000" dirty="0"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" sz="20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"init"</a:t>
            </a:r>
            <a:r>
              <a:rPr lang="en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" sz="2000" dirty="0">
                <a:solidFill>
                  <a:srgbClr val="BC606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				 destroy-method</a:t>
            </a:r>
            <a:r>
              <a:rPr lang="en" sz="2000" dirty="0"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" sz="20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" sz="2000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closeResources</a:t>
            </a:r>
            <a:r>
              <a:rPr lang="en" sz="20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”</a:t>
            </a:r>
          </a:p>
          <a:p>
            <a:pPr marL="0" indent="0">
              <a:buNone/>
            </a:pPr>
            <a:r>
              <a:rPr lang="en" sz="2000" dirty="0">
                <a:solidFill>
                  <a:srgbClr val="BC6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		 </a:t>
            </a:r>
            <a:r>
              <a:rPr lang="en" sz="2000" dirty="0">
                <a:solidFill>
                  <a:srgbClr val="BC606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scope</a:t>
            </a:r>
            <a:r>
              <a:rPr lang="en" sz="2000" dirty="0"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" sz="20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"prototype"</a:t>
            </a:r>
            <a:r>
              <a:rPr lang="en" sz="2000" b="1" dirty="0">
                <a:solidFill>
                  <a:srgbClr val="BC606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" sz="2000" b="1" dirty="0">
                <a:solidFill>
                  <a:srgbClr val="BC606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&lt;property</a:t>
            </a:r>
            <a:r>
              <a:rPr lang="en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sz="2000" dirty="0">
                <a:solidFill>
                  <a:srgbClr val="BC606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" sz="2000" dirty="0"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" sz="20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"dao"</a:t>
            </a:r>
            <a:r>
              <a:rPr lang="en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sz="2000" dirty="0">
                <a:solidFill>
                  <a:srgbClr val="BC606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ref</a:t>
            </a:r>
            <a:r>
              <a:rPr lang="en" sz="2000" dirty="0"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" sz="20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" sz="2000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coolDao</a:t>
            </a:r>
            <a:r>
              <a:rPr lang="en" sz="20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" sz="2000" b="1" dirty="0">
                <a:solidFill>
                  <a:srgbClr val="BC606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/&gt;</a:t>
            </a:r>
          </a:p>
          <a:p>
            <a:pPr marL="0" indent="0">
              <a:buNone/>
            </a:pPr>
            <a:r>
              <a:rPr lang="en" sz="2000" b="1" dirty="0">
                <a:solidFill>
                  <a:srgbClr val="BC6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" sz="2000" b="1" dirty="0">
                <a:solidFill>
                  <a:srgbClr val="BC606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&lt;/bean&gt;</a:t>
            </a:r>
          </a:p>
          <a:p>
            <a:pPr marL="0" indent="0">
              <a:buNone/>
            </a:pPr>
            <a:r>
              <a:rPr lang="en" sz="2000" b="1" dirty="0">
                <a:solidFill>
                  <a:srgbClr val="BC6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ru-RU" sz="2000" b="1" dirty="0">
                <a:solidFill>
                  <a:srgbClr val="BC6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…</a:t>
            </a:r>
            <a:endParaRPr lang="en" sz="2000" b="1" dirty="0">
              <a:solidFill>
                <a:srgbClr val="BC606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" sz="2000" b="1" dirty="0">
                <a:solidFill>
                  <a:srgbClr val="BC606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&lt;/beans&gt;</a:t>
            </a:r>
            <a:endParaRPr lang="ru-RU" sz="2000" b="1" dirty="0">
              <a:solidFill>
                <a:srgbClr val="BC606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10" name="Рисунок 9" descr="Изображение выглядит как Графика, графическая вставка, графический дизайн, творческий подход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CC6FA134-DEA8-433F-617F-A9AE36CF2A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2800" y="5371200"/>
            <a:ext cx="1308537" cy="1308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8048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Объект 2">
            <a:extLst>
              <a:ext uri="{FF2B5EF4-FFF2-40B4-BE49-F238E27FC236}">
                <a16:creationId xmlns:a16="http://schemas.microsoft.com/office/drawing/2014/main" id="{E1C77C53-D213-5371-A842-95F3A17988BB}"/>
              </a:ext>
            </a:extLst>
          </p:cNvPr>
          <p:cNvSpPr txBox="1">
            <a:spLocks/>
          </p:cNvSpPr>
          <p:nvPr/>
        </p:nvSpPr>
        <p:spPr>
          <a:xfrm>
            <a:off x="359998" y="1259999"/>
            <a:ext cx="11473200" cy="5418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fontAlgn="base">
              <a:buNone/>
            </a:pPr>
            <a:r>
              <a:rPr lang="ru-RU" u="none" strike="noStrike" dirty="0">
                <a:effectLst/>
                <a:latin typeface="+mn-lt"/>
              </a:rPr>
              <a:t>Для </a:t>
            </a:r>
            <a:r>
              <a:rPr lang="en" u="none" strike="noStrike" dirty="0">
                <a:effectLst/>
                <a:latin typeface="+mn-lt"/>
              </a:rPr>
              <a:t>Xml </a:t>
            </a:r>
            <a:r>
              <a:rPr lang="ru-RU" u="none" strike="noStrike" dirty="0">
                <a:effectLst/>
                <a:latin typeface="+mn-lt"/>
              </a:rPr>
              <a:t>конфигурации используется класс — </a:t>
            </a:r>
            <a:r>
              <a:rPr lang="en" b="1" u="none" strike="noStrike" dirty="0">
                <a:effectLst/>
                <a:latin typeface="+mn-lt"/>
              </a:rPr>
              <a:t>XmlBeanDefinitionReader</a:t>
            </a:r>
            <a:r>
              <a:rPr lang="en" u="none" strike="noStrike" dirty="0">
                <a:effectLst/>
                <a:latin typeface="+mn-lt"/>
              </a:rPr>
              <a:t>, </a:t>
            </a:r>
            <a:r>
              <a:rPr lang="ru-RU" u="none" strike="noStrike" dirty="0">
                <a:effectLst/>
                <a:latin typeface="+mn-lt"/>
              </a:rPr>
              <a:t>который реализует интерфейс </a:t>
            </a:r>
            <a:r>
              <a:rPr lang="en" b="1" u="none" strike="noStrike" dirty="0">
                <a:effectLst/>
                <a:latin typeface="+mn-lt"/>
              </a:rPr>
              <a:t>BeanDefinitionReader</a:t>
            </a:r>
            <a:r>
              <a:rPr lang="en" u="none" strike="noStrike" dirty="0">
                <a:effectLst/>
                <a:latin typeface="+mn-lt"/>
              </a:rPr>
              <a:t>. </a:t>
            </a:r>
          </a:p>
          <a:p>
            <a:pPr marL="0" indent="0" algn="l" fontAlgn="base">
              <a:buNone/>
            </a:pPr>
            <a:endParaRPr lang="ru-RU" u="none" strike="noStrike" dirty="0">
              <a:effectLst/>
              <a:latin typeface="+mn-lt"/>
            </a:endParaRPr>
          </a:p>
          <a:p>
            <a:pPr marL="457200" indent="-457200" algn="l" fontAlgn="base">
              <a:buFont typeface="+mj-lt"/>
              <a:buAutoNum type="arabicPeriod"/>
            </a:pPr>
            <a:r>
              <a:rPr lang="en" b="1" u="none" strike="noStrike" dirty="0">
                <a:effectLst/>
                <a:latin typeface="+mn-lt"/>
              </a:rPr>
              <a:t>XmlBeanDefinitionReader</a:t>
            </a:r>
            <a:r>
              <a:rPr lang="en" u="none" strike="noStrike" dirty="0">
                <a:effectLst/>
                <a:latin typeface="+mn-lt"/>
              </a:rPr>
              <a:t> </a:t>
            </a:r>
            <a:r>
              <a:rPr lang="ru-RU" u="none" strike="noStrike" dirty="0">
                <a:effectLst/>
                <a:latin typeface="+mn-lt"/>
              </a:rPr>
              <a:t>принимает на вход </a:t>
            </a:r>
            <a:r>
              <a:rPr lang="en-US" dirty="0">
                <a:latin typeface="+mn-lt"/>
              </a:rPr>
              <a:t>XML</a:t>
            </a:r>
            <a:r>
              <a:rPr lang="ru-RU" dirty="0">
                <a:latin typeface="+mn-lt"/>
              </a:rPr>
              <a:t> файл конфигурации.</a:t>
            </a:r>
          </a:p>
          <a:p>
            <a:pPr marL="457200" indent="-457200" algn="l" fontAlgn="base">
              <a:buFont typeface="+mj-lt"/>
              <a:buAutoNum type="arabicPeriod"/>
            </a:pPr>
            <a:r>
              <a:rPr lang="ru-RU" u="none" strike="noStrike" dirty="0">
                <a:effectLst/>
                <a:latin typeface="+mn-lt"/>
              </a:rPr>
              <a:t>Далее обрабатывается каждый элемент документа и если он является бином, то создается </a:t>
            </a:r>
            <a:r>
              <a:rPr lang="en" b="1" u="none" strike="noStrike" dirty="0">
                <a:effectLst/>
                <a:latin typeface="+mn-lt"/>
              </a:rPr>
              <a:t>BeanDefinition</a:t>
            </a:r>
            <a:r>
              <a:rPr lang="en" u="none" strike="noStrike" dirty="0">
                <a:effectLst/>
                <a:latin typeface="+mn-lt"/>
              </a:rPr>
              <a:t> </a:t>
            </a:r>
            <a:r>
              <a:rPr lang="ru-RU" u="none" strike="noStrike" dirty="0">
                <a:effectLst/>
                <a:latin typeface="+mn-lt"/>
              </a:rPr>
              <a:t>на основе заполненных данных.</a:t>
            </a:r>
            <a:endParaRPr lang="ru-RU" dirty="0">
              <a:latin typeface="+mn-lt"/>
            </a:endParaRPr>
          </a:p>
          <a:p>
            <a:pPr marL="457200" indent="-457200" algn="l" fontAlgn="base">
              <a:buFont typeface="+mj-lt"/>
              <a:buAutoNum type="arabicPeriod"/>
            </a:pPr>
            <a:r>
              <a:rPr lang="ru-RU" u="none" strike="noStrike" dirty="0">
                <a:effectLst/>
                <a:latin typeface="+mn-lt"/>
              </a:rPr>
              <a:t>Каждый </a:t>
            </a:r>
            <a:r>
              <a:rPr lang="en" b="1" u="none" strike="noStrike" dirty="0">
                <a:effectLst/>
                <a:latin typeface="+mn-lt"/>
              </a:rPr>
              <a:t>BeanDefinition</a:t>
            </a:r>
            <a:r>
              <a:rPr lang="ru-RU" u="none" strike="noStrike" dirty="0">
                <a:effectLst/>
                <a:latin typeface="+mn-lt"/>
              </a:rPr>
              <a:t> вместе со своим именем</a:t>
            </a:r>
            <a:r>
              <a:rPr lang="en" u="none" strike="noStrike" dirty="0">
                <a:effectLst/>
                <a:latin typeface="+mn-lt"/>
              </a:rPr>
              <a:t> </a:t>
            </a:r>
            <a:r>
              <a:rPr lang="ru-RU" u="none" strike="noStrike" dirty="0">
                <a:effectLst/>
                <a:latin typeface="+mn-lt"/>
              </a:rPr>
              <a:t>помещается в </a:t>
            </a:r>
            <a:r>
              <a:rPr lang="en-US" b="1" u="none" strike="noStrike" dirty="0">
                <a:effectLst/>
                <a:latin typeface="+mn-lt"/>
              </a:rPr>
              <a:t>BeanDefinitionMap</a:t>
            </a:r>
            <a:r>
              <a:rPr lang="en" u="none" strike="noStrike" dirty="0">
                <a:effectLst/>
                <a:latin typeface="+mn-lt"/>
              </a:rPr>
              <a:t>. 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974E8B7-B552-0701-5F88-D8B3EA52D3C8}"/>
              </a:ext>
            </a:extLst>
          </p:cNvPr>
          <p:cNvSpPr txBox="1">
            <a:spLocks/>
          </p:cNvSpPr>
          <p:nvPr/>
        </p:nvSpPr>
        <p:spPr>
          <a:xfrm>
            <a:off x="360000" y="179999"/>
            <a:ext cx="11473198" cy="72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XML </a:t>
            </a:r>
            <a:r>
              <a:rPr lang="ru-RU" sz="4000" dirty="0"/>
              <a:t>конфигурация</a:t>
            </a:r>
            <a:endParaRPr lang="en-US" sz="4000" dirty="0"/>
          </a:p>
        </p:txBody>
      </p:sp>
      <p:pic>
        <p:nvPicPr>
          <p:cNvPr id="8" name="Рисунок 7" descr="Изображение выглядит как Графика, графическая вставка, графический дизайн, творческий подход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9E9090AB-8073-1ED5-9906-2A3C7FB711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2800" y="5371200"/>
            <a:ext cx="1308537" cy="1308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411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CD9306-27CC-0DEA-37E1-6234D1319B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64B2CB8-741C-E200-F6D7-39FD942AC066}"/>
              </a:ext>
            </a:extLst>
          </p:cNvPr>
          <p:cNvSpPr txBox="1">
            <a:spLocks/>
          </p:cNvSpPr>
          <p:nvPr/>
        </p:nvSpPr>
        <p:spPr>
          <a:xfrm>
            <a:off x="360000" y="179999"/>
            <a:ext cx="11473198" cy="72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Groovy </a:t>
            </a:r>
            <a:r>
              <a:rPr lang="ru-RU" sz="4000" dirty="0"/>
              <a:t>конфигурация</a:t>
            </a:r>
            <a:endParaRPr lang="en-US" sz="4000" dirty="0"/>
          </a:p>
        </p:txBody>
      </p:sp>
      <p:sp>
        <p:nvSpPr>
          <p:cNvPr id="9" name="Объект 2">
            <a:extLst>
              <a:ext uri="{FF2B5EF4-FFF2-40B4-BE49-F238E27FC236}">
                <a16:creationId xmlns:a16="http://schemas.microsoft.com/office/drawing/2014/main" id="{140E7D0D-F57C-E1CE-C7F8-4AC008687CF6}"/>
              </a:ext>
            </a:extLst>
          </p:cNvPr>
          <p:cNvSpPr txBox="1">
            <a:spLocks/>
          </p:cNvSpPr>
          <p:nvPr/>
        </p:nvSpPr>
        <p:spPr>
          <a:xfrm>
            <a:off x="359998" y="1260000"/>
            <a:ext cx="11473200" cy="42235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" sz="20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beans</a:t>
            </a:r>
            <a:r>
              <a:rPr lang="en" sz="2000" dirty="0"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" sz="20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" sz="2000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coolDao</a:t>
            </a:r>
            <a:r>
              <a:rPr lang="en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" sz="2000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CoolDaoImpl</a:t>
            </a:r>
            <a:r>
              <a:rPr lang="en" sz="20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endParaRPr lang="en" sz="2000" dirty="0"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" sz="20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" sz="2000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coolService</a:t>
            </a:r>
            <a:r>
              <a:rPr lang="en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" sz="2000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CoolService</a:t>
            </a:r>
            <a:r>
              <a:rPr lang="en" sz="2000" dirty="0">
                <a:latin typeface="Consolas" panose="020B0609020204030204" pitchFamily="49" charset="0"/>
                <a:cs typeface="Consolas" panose="020B0609020204030204" pitchFamily="49" charset="0"/>
              </a:rPr>
              <a:t>){</a:t>
            </a:r>
            <a:r>
              <a:rPr lang="en" sz="20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bean-&gt;</a:t>
            </a:r>
          </a:p>
          <a:p>
            <a:pPr marL="0" indent="0">
              <a:buNone/>
            </a:pPr>
            <a:r>
              <a:rPr lang="en" sz="2000" dirty="0"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" sz="2000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bean</a:t>
            </a:r>
            <a:r>
              <a:rPr lang="en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" sz="2000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scope</a:t>
            </a:r>
            <a:r>
              <a:rPr lang="en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sz="20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sz="2000" dirty="0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'prototype’</a:t>
            </a:r>
          </a:p>
          <a:p>
            <a:pPr marL="0" indent="0">
              <a:buNone/>
            </a:pPr>
            <a:r>
              <a:rPr lang="en" sz="2000" dirty="0"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" sz="2000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bean</a:t>
            </a:r>
            <a:r>
              <a:rPr lang="en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" sz="2000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initMethod</a:t>
            </a:r>
            <a:r>
              <a:rPr lang="en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sz="20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sz="2000" dirty="0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'init’</a:t>
            </a:r>
          </a:p>
          <a:p>
            <a:pPr marL="0" indent="0">
              <a:buNone/>
            </a:pPr>
            <a:r>
              <a:rPr lang="en" sz="2000" dirty="0"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" sz="2000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bean</a:t>
            </a:r>
            <a:r>
              <a:rPr lang="en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" sz="2000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destroyMethod</a:t>
            </a:r>
            <a:r>
              <a:rPr lang="en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sz="20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sz="2000" dirty="0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" sz="2000" dirty="0" err="1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closeResources</a:t>
            </a:r>
            <a:r>
              <a:rPr lang="en" sz="2000" dirty="0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’</a:t>
            </a:r>
          </a:p>
          <a:p>
            <a:pPr marL="0" indent="0">
              <a:buNone/>
            </a:pPr>
            <a:r>
              <a:rPr lang="en" sz="2000" dirty="0">
                <a:latin typeface="Consolas" panose="020B0609020204030204" pitchFamily="49" charset="0"/>
                <a:cs typeface="Consolas" panose="020B0609020204030204" pitchFamily="49" charset="0"/>
              </a:rPr>
              <a:t>	}</a:t>
            </a:r>
          </a:p>
          <a:p>
            <a:pPr marL="0" indent="0">
              <a:buNone/>
            </a:pPr>
            <a:r>
              <a:rPr lang="en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ru-RU" sz="2000" b="1" dirty="0">
              <a:solidFill>
                <a:srgbClr val="BC606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10" name="Рисунок 9" descr="Изображение выглядит как Графика, графическая вставка, графический дизайн, творческий подход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2604A39C-9196-47EB-412D-43660316DA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2800" y="5371200"/>
            <a:ext cx="1308537" cy="1308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3015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E6717B-06B3-211E-BBC5-D8E41EBFFE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Объект 2">
            <a:extLst>
              <a:ext uri="{FF2B5EF4-FFF2-40B4-BE49-F238E27FC236}">
                <a16:creationId xmlns:a16="http://schemas.microsoft.com/office/drawing/2014/main" id="{A07659CA-E875-1A91-7132-B2FB99204B00}"/>
              </a:ext>
            </a:extLst>
          </p:cNvPr>
          <p:cNvSpPr txBox="1">
            <a:spLocks/>
          </p:cNvSpPr>
          <p:nvPr/>
        </p:nvSpPr>
        <p:spPr>
          <a:xfrm>
            <a:off x="359998" y="1259999"/>
            <a:ext cx="11473200" cy="5418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fontAlgn="base">
              <a:buNone/>
            </a:pPr>
            <a:r>
              <a:rPr lang="ru-RU" u="none" strike="noStrike" dirty="0">
                <a:effectLst/>
                <a:latin typeface="+mn-lt"/>
              </a:rPr>
              <a:t>Для </a:t>
            </a:r>
            <a:r>
              <a:rPr lang="en-US" u="none" strike="noStrike" dirty="0">
                <a:effectLst/>
                <a:latin typeface="+mn-lt"/>
              </a:rPr>
              <a:t>Groovy</a:t>
            </a:r>
            <a:r>
              <a:rPr lang="en" u="none" strike="noStrike" dirty="0">
                <a:effectLst/>
                <a:latin typeface="+mn-lt"/>
              </a:rPr>
              <a:t> </a:t>
            </a:r>
            <a:r>
              <a:rPr lang="ru-RU" u="none" strike="noStrike" dirty="0">
                <a:effectLst/>
                <a:latin typeface="+mn-lt"/>
              </a:rPr>
              <a:t>конфигурации все аналогично конфигурации через </a:t>
            </a:r>
            <a:r>
              <a:rPr lang="en-US" u="none" strike="noStrike" dirty="0">
                <a:effectLst/>
                <a:latin typeface="+mn-lt"/>
              </a:rPr>
              <a:t>XML</a:t>
            </a:r>
            <a:r>
              <a:rPr lang="ru-RU" dirty="0">
                <a:latin typeface="+mn-lt"/>
              </a:rPr>
              <a:t>, только тут не </a:t>
            </a:r>
            <a:r>
              <a:rPr lang="en" b="1" u="none" strike="noStrike" dirty="0">
                <a:effectLst/>
                <a:latin typeface="+mn-lt"/>
              </a:rPr>
              <a:t>XmlBeanDefinitionReader</a:t>
            </a:r>
            <a:r>
              <a:rPr lang="ru-RU" dirty="0">
                <a:latin typeface="+mn-lt"/>
              </a:rPr>
              <a:t>, а </a:t>
            </a:r>
            <a:r>
              <a:rPr lang="en-US" b="1" dirty="0">
                <a:latin typeface="+mn-lt"/>
              </a:rPr>
              <a:t>Groovy</a:t>
            </a:r>
            <a:r>
              <a:rPr lang="en" b="1" u="none" strike="noStrike" dirty="0">
                <a:effectLst/>
                <a:latin typeface="+mn-lt"/>
              </a:rPr>
              <a:t>BeanDefinitionReader</a:t>
            </a:r>
            <a:r>
              <a:rPr lang="ru-RU" u="none" strike="noStrike" dirty="0">
                <a:effectLst/>
                <a:latin typeface="+mn-lt"/>
              </a:rPr>
              <a:t>.</a:t>
            </a:r>
          </a:p>
          <a:p>
            <a:pPr marL="0" indent="0" algn="l" fontAlgn="base">
              <a:buNone/>
            </a:pPr>
            <a:endParaRPr lang="ru-RU" dirty="0">
              <a:latin typeface="+mn-lt"/>
            </a:endParaRPr>
          </a:p>
          <a:p>
            <a:pPr marL="0" indent="0" algn="l" fontAlgn="base">
              <a:buNone/>
            </a:pPr>
            <a:endParaRPr lang="ru-RU" sz="2400" i="1" dirty="0">
              <a:latin typeface="+mn-lt"/>
            </a:endParaRPr>
          </a:p>
          <a:p>
            <a:pPr marL="0" indent="0" algn="l" fontAlgn="base">
              <a:buNone/>
            </a:pPr>
            <a:endParaRPr lang="ru-RU" sz="2400" i="1" dirty="0">
              <a:latin typeface="+mn-lt"/>
            </a:endParaRPr>
          </a:p>
          <a:p>
            <a:pPr marL="0" indent="0" algn="l" fontAlgn="base">
              <a:buNone/>
            </a:pPr>
            <a:endParaRPr lang="ru-RU" sz="2400" i="1" dirty="0">
              <a:latin typeface="+mn-lt"/>
            </a:endParaRPr>
          </a:p>
          <a:p>
            <a:pPr marL="0" indent="0" algn="l" fontAlgn="base">
              <a:buNone/>
            </a:pPr>
            <a:endParaRPr lang="ru-RU" sz="2400" i="1" dirty="0">
              <a:latin typeface="+mn-lt"/>
            </a:endParaRPr>
          </a:p>
          <a:p>
            <a:pPr marL="0" indent="0" algn="l" fontAlgn="base">
              <a:buNone/>
            </a:pPr>
            <a:r>
              <a:rPr lang="en-US" sz="2400" i="1" dirty="0">
                <a:latin typeface="+mn-lt"/>
              </a:rPr>
              <a:t>*</a:t>
            </a:r>
            <a:r>
              <a:rPr lang="en-US" sz="2400" b="1" i="1" dirty="0">
                <a:latin typeface="+mn-lt"/>
              </a:rPr>
              <a:t>Groovy</a:t>
            </a:r>
            <a:r>
              <a:rPr lang="en" sz="2400" b="1" i="1" u="none" strike="noStrike" dirty="0">
                <a:effectLst/>
                <a:latin typeface="+mn-lt"/>
              </a:rPr>
              <a:t>BeanDefinitionReader</a:t>
            </a:r>
            <a:r>
              <a:rPr lang="ru-RU" sz="2400" i="1" u="none" strike="noStrike" dirty="0">
                <a:effectLst/>
                <a:latin typeface="+mn-lt"/>
              </a:rPr>
              <a:t> прекрасно разберется и с </a:t>
            </a:r>
            <a:r>
              <a:rPr lang="en-US" sz="2400" i="1" u="none" strike="noStrike" dirty="0">
                <a:effectLst/>
                <a:latin typeface="+mn-lt"/>
              </a:rPr>
              <a:t>XML </a:t>
            </a:r>
            <a:r>
              <a:rPr lang="ru-RU" sz="2400" i="1" u="none" strike="noStrike" dirty="0">
                <a:effectLst/>
                <a:latin typeface="+mn-lt"/>
              </a:rPr>
              <a:t>файлом конфигурации.</a:t>
            </a:r>
            <a:endParaRPr lang="en" sz="2400" i="1" u="none" strike="noStrike" dirty="0">
              <a:effectLst/>
              <a:latin typeface="+mn-lt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709FBD5-BD89-0853-4588-312348069FE4}"/>
              </a:ext>
            </a:extLst>
          </p:cNvPr>
          <p:cNvSpPr txBox="1">
            <a:spLocks/>
          </p:cNvSpPr>
          <p:nvPr/>
        </p:nvSpPr>
        <p:spPr>
          <a:xfrm>
            <a:off x="360000" y="179999"/>
            <a:ext cx="11473198" cy="72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Groovy </a:t>
            </a:r>
            <a:r>
              <a:rPr lang="ru-RU" sz="4000" dirty="0"/>
              <a:t>конфигурация</a:t>
            </a:r>
            <a:endParaRPr lang="en-US" sz="4000" dirty="0"/>
          </a:p>
        </p:txBody>
      </p:sp>
      <p:pic>
        <p:nvPicPr>
          <p:cNvPr id="2" name="Рисунок 1" descr="Изображение выглядит как Графика, графическая вставка, графический дизайн, творческий подход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54036A89-66CA-D459-2DC8-CB13DD6FD2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2800" y="5371200"/>
            <a:ext cx="1308537" cy="1308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1969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030672-073E-5774-1199-0D2C92F10C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C5513F0-4E0E-48F8-670F-F2F94502737C}"/>
              </a:ext>
            </a:extLst>
          </p:cNvPr>
          <p:cNvSpPr txBox="1">
            <a:spLocks/>
          </p:cNvSpPr>
          <p:nvPr/>
        </p:nvSpPr>
        <p:spPr>
          <a:xfrm>
            <a:off x="360000" y="179999"/>
            <a:ext cx="11473198" cy="72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dirty="0"/>
              <a:t>Конфигурация через аннотации</a:t>
            </a:r>
            <a:endParaRPr lang="en-US" sz="4000" dirty="0"/>
          </a:p>
        </p:txBody>
      </p:sp>
      <p:sp>
        <p:nvSpPr>
          <p:cNvPr id="9" name="Объект 2">
            <a:extLst>
              <a:ext uri="{FF2B5EF4-FFF2-40B4-BE49-F238E27FC236}">
                <a16:creationId xmlns:a16="http://schemas.microsoft.com/office/drawing/2014/main" id="{C7E0A842-F5FD-52D0-3AE2-541056646ABA}"/>
              </a:ext>
            </a:extLst>
          </p:cNvPr>
          <p:cNvSpPr txBox="1">
            <a:spLocks/>
          </p:cNvSpPr>
          <p:nvPr/>
        </p:nvSpPr>
        <p:spPr>
          <a:xfrm>
            <a:off x="359998" y="1259999"/>
            <a:ext cx="11473200" cy="5418001"/>
          </a:xfrm>
          <a:prstGeom prst="rect">
            <a:avLst/>
          </a:prstGeom>
        </p:spPr>
        <p:txBody>
          <a:bodyPr vert="horz" lIns="91440" tIns="45720" rIns="91440" bIns="45720" numCol="2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" sz="1600" dirty="0">
                <a:solidFill>
                  <a:schemeClr val="accent2">
                    <a:lumMod val="75000"/>
                  </a:scheme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@Service</a:t>
            </a:r>
            <a:br>
              <a:rPr lang="en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" sz="1600" dirty="0">
                <a:solidFill>
                  <a:schemeClr val="accent2">
                    <a:lumMod val="75000"/>
                  </a:scheme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@Scope</a:t>
            </a:r>
            <a:r>
              <a:rPr lang="en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" sz="1600" dirty="0" err="1">
                <a:solidFill>
                  <a:srgbClr val="001F6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BeanDefinition</a:t>
            </a:r>
            <a:r>
              <a:rPr lang="en" sz="1600" dirty="0" err="1">
                <a:solidFill>
                  <a:srgbClr val="001F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" sz="1600" dirty="0" err="1">
                <a:solidFill>
                  <a:srgbClr val="001F6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SCOPE_PROTOTYPE</a:t>
            </a:r>
            <a:r>
              <a:rPr lang="en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" sz="16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" sz="1600" b="1" dirty="0">
                <a:solidFill>
                  <a:srgbClr val="8959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sz="1600" b="1" dirty="0">
                <a:solidFill>
                  <a:srgbClr val="8959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sz="1600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CoolServiceImpl</a:t>
            </a:r>
            <a:r>
              <a:rPr lang="en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sz="1600" b="1" dirty="0">
                <a:solidFill>
                  <a:srgbClr val="8959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implements</a:t>
            </a:r>
            <a:r>
              <a:rPr lang="en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sz="1600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CoolService</a:t>
            </a:r>
            <a:r>
              <a:rPr lang="en" sz="1600" dirty="0"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  <a:endParaRPr lang="ru-RU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1600" dirty="0">
                <a:solidFill>
                  <a:schemeClr val="accent2">
                    <a:lumMod val="75000"/>
                  </a:scheme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" sz="1600" dirty="0">
                <a:solidFill>
                  <a:schemeClr val="accent2">
                    <a:lumMod val="75000"/>
                  </a:scheme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@</a:t>
            </a:r>
            <a:r>
              <a:rPr lang="en" sz="1600" dirty="0" err="1">
                <a:solidFill>
                  <a:schemeClr val="accent2">
                    <a:lumMod val="75000"/>
                  </a:scheme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Autowired</a:t>
            </a:r>
            <a:br>
              <a:rPr lang="en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ru-RU" sz="16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" sz="1600" b="1" dirty="0">
                <a:solidFill>
                  <a:srgbClr val="8959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</a:t>
            </a:r>
            <a:r>
              <a:rPr lang="en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sz="1600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CoolDao</a:t>
            </a:r>
            <a:r>
              <a:rPr lang="en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sz="16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dao</a:t>
            </a:r>
            <a:r>
              <a:rPr lang="en" sz="16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ru-RU" sz="16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" sz="1600" dirty="0">
                <a:solidFill>
                  <a:schemeClr val="accent2">
                    <a:lumMod val="75000"/>
                  </a:scheme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@</a:t>
            </a:r>
            <a:r>
              <a:rPr lang="en" sz="1600" dirty="0" err="1">
                <a:solidFill>
                  <a:schemeClr val="accent2">
                    <a:lumMod val="75000"/>
                  </a:scheme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PostConstruct</a:t>
            </a:r>
            <a:br>
              <a:rPr lang="en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ru-RU" sz="16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" sz="1600" b="1" dirty="0">
                <a:solidFill>
                  <a:srgbClr val="8959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sz="1600" b="1" dirty="0">
                <a:solidFill>
                  <a:srgbClr val="8959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sz="16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init</a:t>
            </a:r>
            <a:r>
              <a:rPr lang="en" sz="1600" dirty="0"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lang="en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ru-RU" sz="1600" dirty="0"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" sz="1600" dirty="0">
                <a:solidFill>
                  <a:schemeClr val="bg2">
                    <a:lumMod val="75000"/>
                  </a:scheme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//init logic here</a:t>
            </a:r>
            <a:br>
              <a:rPr lang="en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ru-RU" sz="16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" sz="16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lang="en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ru-RU" sz="16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" sz="1600" dirty="0">
                <a:solidFill>
                  <a:schemeClr val="accent2">
                    <a:lumMod val="75000"/>
                  </a:scheme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@</a:t>
            </a:r>
            <a:r>
              <a:rPr lang="en" sz="1600" dirty="0" err="1">
                <a:solidFill>
                  <a:schemeClr val="accent2">
                    <a:lumMod val="75000"/>
                  </a:scheme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PreDestroy</a:t>
            </a:r>
            <a:br>
              <a:rPr lang="en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ru-RU" sz="16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" sz="1600" b="1" dirty="0">
                <a:solidFill>
                  <a:srgbClr val="8959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sz="1600" b="1" dirty="0">
                <a:solidFill>
                  <a:srgbClr val="8959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sz="1600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closeResources</a:t>
            </a:r>
            <a:r>
              <a:rPr lang="en" sz="1600" dirty="0"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lang="en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ru-RU" sz="1600" dirty="0"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" sz="1600" dirty="0">
                <a:solidFill>
                  <a:schemeClr val="bg2">
                    <a:lumMod val="75000"/>
                  </a:scheme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//close resources here</a:t>
            </a:r>
            <a:br>
              <a:rPr lang="en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ru-RU" sz="16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" sz="16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lang="en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ru-RU" sz="16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" sz="1600" dirty="0">
                <a:solidFill>
                  <a:schemeClr val="accent2">
                    <a:lumMod val="75000"/>
                  </a:scheme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@Override</a:t>
            </a:r>
            <a:br>
              <a:rPr lang="en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ru-RU" sz="16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" sz="1600" b="1" dirty="0">
                <a:solidFill>
                  <a:srgbClr val="8959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sz="1600" b="1" dirty="0">
                <a:solidFill>
                  <a:srgbClr val="8959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sz="1600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doWork</a:t>
            </a:r>
            <a:r>
              <a:rPr lang="en" sz="1600" dirty="0"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lang="en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ru-RU" sz="1600" dirty="0"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" sz="1600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dao</a:t>
            </a:r>
            <a:r>
              <a:rPr lang="en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" sz="1600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doCRUD</a:t>
            </a:r>
            <a:r>
              <a:rPr lang="en" sz="1600" dirty="0">
                <a:latin typeface="Consolas" panose="020B0609020204030204" pitchFamily="49" charset="0"/>
                <a:cs typeface="Consolas" panose="020B0609020204030204" pitchFamily="49" charset="0"/>
              </a:rPr>
              <a:t>(); </a:t>
            </a:r>
            <a:br>
              <a:rPr lang="en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ru-RU" sz="16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" sz="16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lang="en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" sz="16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ru-RU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" sz="1600" dirty="0">
                <a:solidFill>
                  <a:schemeClr val="accent2">
                    <a:lumMod val="75000"/>
                  </a:scheme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@Repository</a:t>
            </a:r>
            <a:br>
              <a:rPr lang="en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" sz="1600" b="1" dirty="0">
                <a:solidFill>
                  <a:srgbClr val="8959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sz="1600" b="1" dirty="0">
                <a:solidFill>
                  <a:srgbClr val="8959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sz="1600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CoolDaoImpl</a:t>
            </a:r>
            <a:r>
              <a:rPr lang="en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sz="1600" b="1" dirty="0">
                <a:solidFill>
                  <a:srgbClr val="8959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implements</a:t>
            </a:r>
            <a:r>
              <a:rPr lang="en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sz="1600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CoolDao</a:t>
            </a:r>
            <a:r>
              <a:rPr lang="en" sz="1600" dirty="0"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  <a:endParaRPr lang="ru-RU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1600" dirty="0">
                <a:solidFill>
                  <a:schemeClr val="accent2">
                    <a:lumMod val="75000"/>
                  </a:scheme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" sz="1600" dirty="0">
                <a:solidFill>
                  <a:schemeClr val="accent2">
                    <a:lumMod val="75000"/>
                  </a:scheme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@Override</a:t>
            </a:r>
            <a:br>
              <a:rPr lang="en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ru-RU" sz="16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" sz="1600" b="1" dirty="0">
                <a:solidFill>
                  <a:srgbClr val="8959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sz="1600" b="1" dirty="0">
                <a:solidFill>
                  <a:srgbClr val="8959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sz="1600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doCRUD</a:t>
            </a:r>
            <a:r>
              <a:rPr lang="en" sz="1600" dirty="0"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lang="en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ru-RU" sz="1600" dirty="0"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" sz="1600" dirty="0">
                <a:solidFill>
                  <a:schemeClr val="bg2">
                    <a:lumMod val="75000"/>
                  </a:scheme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//some logic here</a:t>
            </a:r>
            <a:br>
              <a:rPr lang="en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ru-RU" sz="16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" sz="16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lang="en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" sz="1600" dirty="0">
                <a:solidFill>
                  <a:srgbClr val="001F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ru-RU" sz="1600" dirty="0">
              <a:solidFill>
                <a:srgbClr val="001F6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ru-RU" sz="1600" b="1" dirty="0">
              <a:solidFill>
                <a:srgbClr val="BC606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10" name="Рисунок 9" descr="Изображение выглядит как Графика, графическая вставка, графический дизайн, творческий подход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47D422AC-7C27-4FA7-7C34-0DBE00B44B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2800" y="5371200"/>
            <a:ext cx="1308537" cy="1308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5678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44E89F-79AD-F82B-579A-B1E91D82C4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3736904-86F2-90C0-B557-9DC73ED5B7C2}"/>
              </a:ext>
            </a:extLst>
          </p:cNvPr>
          <p:cNvSpPr txBox="1">
            <a:spLocks/>
          </p:cNvSpPr>
          <p:nvPr/>
        </p:nvSpPr>
        <p:spPr>
          <a:xfrm>
            <a:off x="360000" y="179999"/>
            <a:ext cx="11473198" cy="72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Java Config</a:t>
            </a:r>
          </a:p>
        </p:txBody>
      </p:sp>
      <p:sp>
        <p:nvSpPr>
          <p:cNvPr id="9" name="Объект 2">
            <a:extLst>
              <a:ext uri="{FF2B5EF4-FFF2-40B4-BE49-F238E27FC236}">
                <a16:creationId xmlns:a16="http://schemas.microsoft.com/office/drawing/2014/main" id="{70C97682-BC12-BDBF-EA6A-B9C97DDAFF20}"/>
              </a:ext>
            </a:extLst>
          </p:cNvPr>
          <p:cNvSpPr txBox="1">
            <a:spLocks/>
          </p:cNvSpPr>
          <p:nvPr/>
        </p:nvSpPr>
        <p:spPr>
          <a:xfrm>
            <a:off x="359998" y="1259999"/>
            <a:ext cx="11473200" cy="5418001"/>
          </a:xfrm>
          <a:prstGeom prst="rect">
            <a:avLst/>
          </a:prstGeom>
        </p:spPr>
        <p:txBody>
          <a:bodyPr vert="horz" lIns="91440" tIns="45720" rIns="91440" bIns="45720" numCol="1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" sz="1800" dirty="0">
                <a:solidFill>
                  <a:schemeClr val="accent2">
                    <a:lumMod val="75000"/>
                  </a:scheme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@Configuration</a:t>
            </a:r>
            <a:endParaRPr lang="en" sz="1800" dirty="0">
              <a:solidFill>
                <a:schemeClr val="accent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" sz="1800" b="1" dirty="0">
                <a:solidFill>
                  <a:srgbClr val="8959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" sz="1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sz="1800" b="1" dirty="0">
                <a:solidFill>
                  <a:srgbClr val="8959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" sz="1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sz="18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JavaConfig</a:t>
            </a:r>
            <a:r>
              <a:rPr lang="en" sz="1800" dirty="0"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" sz="18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" sz="1800" dirty="0">
                <a:solidFill>
                  <a:schemeClr val="accent2">
                    <a:lumMod val="75000"/>
                  </a:scheme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@Bean</a:t>
            </a:r>
          </a:p>
          <a:p>
            <a:pPr marL="0" indent="0">
              <a:buNone/>
            </a:pPr>
            <a:r>
              <a:rPr lang="en" sz="1800" b="1" dirty="0">
                <a:solidFill>
                  <a:srgbClr val="8959A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" sz="1800" b="1" dirty="0">
                <a:solidFill>
                  <a:srgbClr val="8959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" sz="1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sz="1800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CoolDao</a:t>
            </a:r>
            <a:r>
              <a:rPr lang="en" sz="1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sz="18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dao</a:t>
            </a:r>
            <a:r>
              <a:rPr lang="en" sz="1800" dirty="0">
                <a:latin typeface="Consolas" panose="020B0609020204030204" pitchFamily="49" charset="0"/>
                <a:cs typeface="Consolas" panose="020B0609020204030204" pitchFamily="49" charset="0"/>
              </a:rPr>
              <a:t>(){</a:t>
            </a:r>
          </a:p>
          <a:p>
            <a:pPr marL="0" indent="0">
              <a:buNone/>
            </a:pPr>
            <a:r>
              <a:rPr lang="en" sz="1800" b="1" dirty="0">
                <a:solidFill>
                  <a:srgbClr val="8959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		return</a:t>
            </a:r>
            <a:r>
              <a:rPr lang="en" sz="1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sz="1800" b="1" dirty="0">
                <a:solidFill>
                  <a:srgbClr val="8959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" sz="1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sz="1800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CoolDaoImpl</a:t>
            </a:r>
            <a:r>
              <a:rPr lang="en" sz="1800" dirty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" sz="1800" dirty="0">
                <a:latin typeface="Consolas" panose="020B0609020204030204" pitchFamily="49" charset="0"/>
                <a:cs typeface="Consolas" panose="020B0609020204030204" pitchFamily="49" charset="0"/>
              </a:rPr>
              <a:t>	}</a:t>
            </a:r>
            <a:br>
              <a:rPr lang="en" sz="1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" sz="18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" sz="1800" dirty="0">
                <a:solidFill>
                  <a:schemeClr val="accent2">
                    <a:lumMod val="75000"/>
                  </a:scheme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@Bean</a:t>
            </a:r>
            <a:r>
              <a:rPr lang="en" sz="1800" dirty="0">
                <a:solidFill>
                  <a:srgbClr val="001F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" sz="1800" dirty="0" err="1">
                <a:solidFill>
                  <a:srgbClr val="001F6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initMethod</a:t>
            </a:r>
            <a:r>
              <a:rPr lang="en" sz="18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sz="1800" dirty="0">
                <a:solidFill>
                  <a:schemeClr val="accent2">
                    <a:lumMod val="75000"/>
                  </a:scheme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" sz="18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sz="1800" dirty="0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"init"</a:t>
            </a:r>
            <a:r>
              <a:rPr lang="en" sz="18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" sz="1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sz="1800" dirty="0" err="1">
                <a:solidFill>
                  <a:srgbClr val="001F6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destroyMethod</a:t>
            </a:r>
            <a:r>
              <a:rPr lang="en" sz="18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sz="1800" dirty="0">
                <a:solidFill>
                  <a:schemeClr val="accent2">
                    <a:lumMod val="75000"/>
                  </a:scheme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" sz="18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sz="1800" dirty="0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" sz="1800" dirty="0" err="1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closeResources</a:t>
            </a:r>
            <a:r>
              <a:rPr lang="en" sz="1800" dirty="0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" sz="1800" dirty="0">
                <a:solidFill>
                  <a:srgbClr val="001F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" sz="18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" sz="1800" dirty="0">
                <a:solidFill>
                  <a:schemeClr val="accent2">
                    <a:lumMod val="75000"/>
                  </a:scheme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@Scope</a:t>
            </a:r>
            <a:r>
              <a:rPr lang="en" sz="1800" dirty="0">
                <a:solidFill>
                  <a:srgbClr val="001F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" sz="1800" dirty="0" err="1">
                <a:solidFill>
                  <a:srgbClr val="001F6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BeanDefinition</a:t>
            </a:r>
            <a:r>
              <a:rPr lang="en" sz="1800" dirty="0" err="1">
                <a:solidFill>
                  <a:srgbClr val="001F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" sz="1800" dirty="0" err="1">
                <a:solidFill>
                  <a:srgbClr val="001F6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SCOPE_PROTOTYPE</a:t>
            </a:r>
            <a:r>
              <a:rPr lang="en" sz="1800" dirty="0">
                <a:solidFill>
                  <a:srgbClr val="001F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" sz="1800" b="1" dirty="0">
                <a:solidFill>
                  <a:srgbClr val="8959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	public</a:t>
            </a:r>
            <a:r>
              <a:rPr lang="en" sz="1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sz="1800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CoolService</a:t>
            </a:r>
            <a:r>
              <a:rPr lang="en" sz="1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sz="1800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coolService</a:t>
            </a:r>
            <a:r>
              <a:rPr lang="en" sz="1800" dirty="0">
                <a:latin typeface="Consolas" panose="020B0609020204030204" pitchFamily="49" charset="0"/>
                <a:cs typeface="Consolas" panose="020B0609020204030204" pitchFamily="49" charset="0"/>
              </a:rPr>
              <a:t>(){</a:t>
            </a:r>
          </a:p>
          <a:p>
            <a:pPr marL="0" indent="0">
              <a:buNone/>
            </a:pPr>
            <a:r>
              <a:rPr lang="en" sz="18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" sz="1800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CoolServiceImpl</a:t>
            </a:r>
            <a:r>
              <a:rPr lang="en" sz="1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sz="18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service</a:t>
            </a:r>
            <a:r>
              <a:rPr lang="en" sz="1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sz="18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" sz="1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sz="1800" b="1" dirty="0">
                <a:solidFill>
                  <a:srgbClr val="8959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" sz="1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sz="1800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CoolServiceImpl</a:t>
            </a:r>
            <a:r>
              <a:rPr lang="en" sz="1800" dirty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" sz="18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" sz="1800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service</a:t>
            </a:r>
            <a:r>
              <a:rPr lang="en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" sz="1800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setDao</a:t>
            </a:r>
            <a:r>
              <a:rPr lang="en" sz="1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" sz="18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dao</a:t>
            </a:r>
            <a:r>
              <a:rPr lang="en" sz="1800" dirty="0">
                <a:latin typeface="Consolas" panose="020B0609020204030204" pitchFamily="49" charset="0"/>
                <a:cs typeface="Consolas" panose="020B0609020204030204" pitchFamily="49" charset="0"/>
              </a:rPr>
              <a:t>());</a:t>
            </a:r>
          </a:p>
          <a:p>
            <a:pPr marL="0" indent="0">
              <a:buNone/>
            </a:pPr>
            <a:r>
              <a:rPr lang="en" sz="1800" b="1" dirty="0">
                <a:solidFill>
                  <a:srgbClr val="8959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		return</a:t>
            </a:r>
            <a:r>
              <a:rPr lang="en" sz="1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sz="18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service</a:t>
            </a:r>
            <a:r>
              <a:rPr lang="en" sz="18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" sz="1800" dirty="0">
                <a:latin typeface="Consolas" panose="020B0609020204030204" pitchFamily="49" charset="0"/>
                <a:cs typeface="Consolas" panose="020B0609020204030204" pitchFamily="49" charset="0"/>
              </a:rPr>
              <a:t>	}</a:t>
            </a:r>
          </a:p>
          <a:p>
            <a:pPr marL="0" indent="0">
              <a:buNone/>
            </a:pPr>
            <a:r>
              <a:rPr lang="en" sz="18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ru-RU" sz="1800" b="1" dirty="0">
              <a:solidFill>
                <a:srgbClr val="BC606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10" name="Рисунок 9" descr="Изображение выглядит как Графика, графическая вставка, графический дизайн, творческий подход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3BE0DC30-7547-0454-890A-A8DFF5D3AE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2800" y="5371200"/>
            <a:ext cx="1308537" cy="1308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2464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Объект 2">
            <a:extLst>
              <a:ext uri="{FF2B5EF4-FFF2-40B4-BE49-F238E27FC236}">
                <a16:creationId xmlns:a16="http://schemas.microsoft.com/office/drawing/2014/main" id="{E245D5E8-F94A-6059-0C50-2D1431FCA470}"/>
              </a:ext>
            </a:extLst>
          </p:cNvPr>
          <p:cNvSpPr txBox="1">
            <a:spLocks/>
          </p:cNvSpPr>
          <p:nvPr/>
        </p:nvSpPr>
        <p:spPr>
          <a:xfrm>
            <a:off x="359998" y="1259999"/>
            <a:ext cx="11473200" cy="5418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fontAlgn="base">
              <a:buNone/>
            </a:pPr>
            <a:r>
              <a:rPr lang="ru-RU" b="0" i="0" u="none" strike="noStrike" dirty="0">
                <a:effectLst/>
                <a:latin typeface="+mn-lt"/>
              </a:rPr>
              <a:t>В обоих случаях используется класс </a:t>
            </a:r>
            <a:r>
              <a:rPr lang="en" b="1" i="1" u="none" strike="noStrike" dirty="0">
                <a:effectLst/>
                <a:latin typeface="+mn-lt"/>
              </a:rPr>
              <a:t>AnnotationConfigApplicationContext</a:t>
            </a:r>
            <a:r>
              <a:rPr lang="en" b="0" i="0" u="none" strike="noStrike" dirty="0">
                <a:effectLst/>
                <a:latin typeface="+mn-lt"/>
              </a:rPr>
              <a:t>.</a:t>
            </a:r>
            <a:endParaRPr lang="ru-RU" b="0" i="0" u="none" strike="noStrike" dirty="0">
              <a:effectLst/>
              <a:latin typeface="+mn-lt"/>
            </a:endParaRPr>
          </a:p>
          <a:p>
            <a:pPr marL="0" indent="0" algn="l" fontAlgn="base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" sz="2000" b="1" dirty="0">
                <a:solidFill>
                  <a:srgbClr val="8959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sz="20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AnnotationConfigApplicationContext</a:t>
            </a:r>
            <a:r>
              <a:rPr lang="en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" sz="20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“package</a:t>
            </a:r>
            <a:r>
              <a:rPr lang="en" sz="20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" sz="20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name”</a:t>
            </a:r>
            <a:r>
              <a:rPr lang="en" sz="20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ru-RU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 algn="l" fontAlgn="base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" sz="2000" b="1" dirty="0">
                <a:solidFill>
                  <a:srgbClr val="8959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sz="20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AnnotationConfigApplicationContext</a:t>
            </a:r>
            <a:r>
              <a:rPr lang="en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" sz="20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JavaConfig</a:t>
            </a:r>
            <a:r>
              <a:rPr lang="en" sz="20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" sz="2000" b="1" dirty="0">
                <a:solidFill>
                  <a:srgbClr val="8959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" sz="20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ru-RU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 algn="l" fontAlgn="base">
              <a:buNone/>
            </a:pPr>
            <a:endParaRPr lang="ru-RU" dirty="0">
              <a:latin typeface="+mn-lt"/>
              <a:cs typeface="Consolas" panose="020B0609020204030204" pitchFamily="49" charset="0"/>
            </a:endParaRPr>
          </a:p>
          <a:p>
            <a:pPr marL="0" indent="0" algn="l" fontAlgn="base">
              <a:buNone/>
            </a:pPr>
            <a:r>
              <a:rPr lang="ru-RU" dirty="0">
                <a:latin typeface="+mn-lt"/>
                <a:cs typeface="Consolas" panose="020B0609020204030204" pitchFamily="49" charset="0"/>
              </a:rPr>
              <a:t>У этого контекста есть два поля: </a:t>
            </a:r>
          </a:p>
          <a:p>
            <a:pPr marL="0" indent="0" algn="l" fontAlgn="base">
              <a:buNone/>
            </a:pPr>
            <a:r>
              <a:rPr lang="ru-RU" sz="2000" b="1" dirty="0">
                <a:solidFill>
                  <a:srgbClr val="8959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" sz="2000" b="1" dirty="0">
                <a:solidFill>
                  <a:srgbClr val="8959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</a:t>
            </a:r>
            <a:r>
              <a:rPr lang="en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sz="2000" b="1" dirty="0">
                <a:solidFill>
                  <a:srgbClr val="8959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final</a:t>
            </a:r>
            <a:r>
              <a:rPr lang="en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sz="20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ClassPathBeanDefinitionScanner</a:t>
            </a:r>
            <a:r>
              <a:rPr lang="en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sz="20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scanner</a:t>
            </a:r>
            <a:r>
              <a:rPr lang="en" sz="20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endParaRPr lang="ru-RU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 fontAlgn="base">
              <a:buNone/>
            </a:pPr>
            <a:r>
              <a:rPr lang="ru-RU" sz="2000" b="1" dirty="0">
                <a:solidFill>
                  <a:srgbClr val="8959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" sz="2000" b="1" dirty="0">
                <a:solidFill>
                  <a:srgbClr val="8959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</a:t>
            </a:r>
            <a:r>
              <a:rPr lang="en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sz="2000" b="1" dirty="0">
                <a:solidFill>
                  <a:srgbClr val="8959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final</a:t>
            </a:r>
            <a:r>
              <a:rPr lang="en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sz="20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AnnotatedBeanDefinitionReader</a:t>
            </a:r>
            <a:r>
              <a:rPr lang="en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sz="20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reader</a:t>
            </a:r>
            <a:r>
              <a:rPr lang="en" sz="20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endParaRPr lang="ru-RU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 algn="l" fontAlgn="base">
              <a:buNone/>
            </a:pPr>
            <a:endParaRPr lang="ru-RU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BC80E0C-6FCC-362C-1C77-A8C637F9F7AF}"/>
              </a:ext>
            </a:extLst>
          </p:cNvPr>
          <p:cNvSpPr txBox="1">
            <a:spLocks/>
          </p:cNvSpPr>
          <p:nvPr/>
        </p:nvSpPr>
        <p:spPr>
          <a:xfrm>
            <a:off x="360000" y="179999"/>
            <a:ext cx="11473198" cy="72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0" i="0" u="none" strike="noStrike" dirty="0">
                <a:effectLst/>
              </a:rPr>
              <a:t>Конфигурация через аннотации или </a:t>
            </a:r>
            <a:r>
              <a:rPr lang="en" sz="4000" b="0" i="0" u="none" strike="noStrike" dirty="0">
                <a:effectLst/>
              </a:rPr>
              <a:t>Java Config</a:t>
            </a:r>
            <a:endParaRPr lang="en-US" sz="4000" dirty="0"/>
          </a:p>
        </p:txBody>
      </p:sp>
      <p:pic>
        <p:nvPicPr>
          <p:cNvPr id="10" name="Рисунок 9" descr="Изображение выглядит как Графика, графическая вставка, графический дизайн, творческий подход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EAF46DE5-ED84-E73F-3A93-651208711D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2800" y="5371200"/>
            <a:ext cx="1308537" cy="1308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241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F99F0E-CFED-8959-45A9-E1E9079285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Объект 2">
            <a:extLst>
              <a:ext uri="{FF2B5EF4-FFF2-40B4-BE49-F238E27FC236}">
                <a16:creationId xmlns:a16="http://schemas.microsoft.com/office/drawing/2014/main" id="{70690D8F-7BD3-E6A6-BB47-B2A095597EC5}"/>
              </a:ext>
            </a:extLst>
          </p:cNvPr>
          <p:cNvSpPr txBox="1">
            <a:spLocks/>
          </p:cNvSpPr>
          <p:nvPr/>
        </p:nvSpPr>
        <p:spPr>
          <a:xfrm>
            <a:off x="359998" y="1259999"/>
            <a:ext cx="11473200" cy="5418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 fontAlgn="base">
              <a:buFont typeface="+mj-lt"/>
              <a:buAutoNum type="arabicPeriod"/>
            </a:pPr>
            <a:r>
              <a:rPr lang="en" b="1" dirty="0">
                <a:latin typeface="+mn-lt"/>
              </a:rPr>
              <a:t>ClassPathBeanDefinitionScanner</a:t>
            </a:r>
            <a:r>
              <a:rPr lang="en" dirty="0">
                <a:latin typeface="+mn-lt"/>
              </a:rPr>
              <a:t> </a:t>
            </a:r>
            <a:r>
              <a:rPr lang="ru-RU" dirty="0">
                <a:latin typeface="+mn-lt"/>
              </a:rPr>
              <a:t>сканирует указанный пакет на наличие классов помеченных аннотацией </a:t>
            </a:r>
            <a:r>
              <a:rPr lang="en-US" b="1" dirty="0">
                <a:latin typeface="+mn-lt"/>
              </a:rPr>
              <a:t>@</a:t>
            </a:r>
            <a:r>
              <a:rPr lang="en" b="1" dirty="0">
                <a:latin typeface="+mn-lt"/>
              </a:rPr>
              <a:t>Component</a:t>
            </a:r>
            <a:r>
              <a:rPr lang="ru-RU" b="1" dirty="0">
                <a:latin typeface="+mn-lt"/>
              </a:rPr>
              <a:t> </a:t>
            </a:r>
            <a:r>
              <a:rPr lang="ru-RU" dirty="0">
                <a:latin typeface="+mn-lt"/>
              </a:rPr>
              <a:t>или ее наследниками.</a:t>
            </a:r>
            <a:r>
              <a:rPr lang="en" dirty="0">
                <a:latin typeface="+mn-lt"/>
              </a:rPr>
              <a:t> </a:t>
            </a:r>
            <a:endParaRPr lang="ru-RU" dirty="0">
              <a:latin typeface="+mn-lt"/>
            </a:endParaRPr>
          </a:p>
          <a:p>
            <a:pPr marL="514350" indent="-514350" fontAlgn="base">
              <a:buFont typeface="+mj-lt"/>
              <a:buAutoNum type="arabicPeriod"/>
            </a:pPr>
            <a:r>
              <a:rPr lang="ru-RU" dirty="0">
                <a:latin typeface="+mn-lt"/>
              </a:rPr>
              <a:t>Найденные классы парсятся и для них создаются </a:t>
            </a:r>
            <a:r>
              <a:rPr lang="en" b="1" dirty="0">
                <a:latin typeface="+mn-lt"/>
              </a:rPr>
              <a:t>BeanDefinition</a:t>
            </a:r>
            <a:r>
              <a:rPr lang="en" dirty="0">
                <a:latin typeface="+mn-lt"/>
              </a:rPr>
              <a:t>.</a:t>
            </a:r>
            <a:endParaRPr lang="ru-RU" dirty="0">
              <a:latin typeface="+mn-lt"/>
            </a:endParaRPr>
          </a:p>
          <a:p>
            <a:pPr marL="514350" indent="-514350" fontAlgn="base">
              <a:buFont typeface="+mj-lt"/>
              <a:buAutoNum type="arabicPeriod"/>
            </a:pPr>
            <a:r>
              <a:rPr lang="ru-RU" u="none" strike="noStrike" dirty="0">
                <a:effectLst/>
                <a:latin typeface="+mn-lt"/>
              </a:rPr>
              <a:t>Каждый </a:t>
            </a:r>
            <a:r>
              <a:rPr lang="en" u="none" strike="noStrike" dirty="0">
                <a:effectLst/>
                <a:latin typeface="+mn-lt"/>
              </a:rPr>
              <a:t>BeanDefinition</a:t>
            </a:r>
            <a:r>
              <a:rPr lang="ru-RU" u="none" strike="noStrike" dirty="0">
                <a:effectLst/>
                <a:latin typeface="+mn-lt"/>
              </a:rPr>
              <a:t> вместе со своим именем</a:t>
            </a:r>
            <a:r>
              <a:rPr lang="en" u="none" strike="noStrike" dirty="0">
                <a:effectLst/>
                <a:latin typeface="+mn-lt"/>
              </a:rPr>
              <a:t> </a:t>
            </a:r>
            <a:r>
              <a:rPr lang="ru-RU" u="none" strike="noStrike" dirty="0">
                <a:effectLst/>
                <a:latin typeface="+mn-lt"/>
              </a:rPr>
              <a:t>помещается в </a:t>
            </a:r>
            <a:r>
              <a:rPr lang="en-US" b="1" u="none" strike="noStrike" dirty="0">
                <a:effectLst/>
                <a:latin typeface="+mn-lt"/>
              </a:rPr>
              <a:t>BeanDefinitionMap</a:t>
            </a:r>
            <a:r>
              <a:rPr lang="en" u="none" strike="noStrike" dirty="0">
                <a:effectLst/>
                <a:latin typeface="+mn-lt"/>
              </a:rPr>
              <a:t>. </a:t>
            </a:r>
            <a:endParaRPr lang="ru-RU" dirty="0">
              <a:latin typeface="+mn-lt"/>
            </a:endParaRPr>
          </a:p>
          <a:p>
            <a:pPr marL="0" indent="0" fontAlgn="base">
              <a:buNone/>
            </a:pPr>
            <a:br>
              <a:rPr lang="en" dirty="0">
                <a:latin typeface="+mn-lt"/>
              </a:rPr>
            </a:br>
            <a:r>
              <a:rPr lang="ru-RU" dirty="0">
                <a:latin typeface="+mn-lt"/>
              </a:rPr>
              <a:t>Чтобы сканирование было запущено, над классом, в котором находится метод </a:t>
            </a:r>
            <a:r>
              <a:rPr lang="en-US" dirty="0">
                <a:latin typeface="+mn-lt"/>
              </a:rPr>
              <a:t>main </a:t>
            </a:r>
            <a:r>
              <a:rPr lang="ru-RU" dirty="0">
                <a:latin typeface="+mn-lt"/>
              </a:rPr>
              <a:t>должен быть указан пакет для сканирования.</a:t>
            </a:r>
          </a:p>
          <a:p>
            <a:pPr marL="0" indent="0" fontAlgn="base">
              <a:buNone/>
            </a:pPr>
            <a:r>
              <a:rPr lang="ru-RU" sz="2400" b="1" dirty="0">
                <a:solidFill>
                  <a:srgbClr val="8959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" sz="2000" dirty="0">
                <a:solidFill>
                  <a:schemeClr val="accent2">
                    <a:lumMod val="75000"/>
                  </a:scheme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@</a:t>
            </a:r>
            <a:r>
              <a:rPr lang="en" sz="2000" dirty="0" err="1">
                <a:solidFill>
                  <a:schemeClr val="accent2">
                    <a:lumMod val="75000"/>
                  </a:scheme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ComponentScan</a:t>
            </a:r>
            <a:r>
              <a:rPr lang="en" sz="2000" dirty="0">
                <a:solidFill>
                  <a:srgbClr val="001F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({</a:t>
            </a:r>
            <a:r>
              <a:rPr lang="en" sz="2000" dirty="0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"package.name"</a:t>
            </a:r>
            <a:r>
              <a:rPr lang="en" sz="2000" dirty="0">
                <a:solidFill>
                  <a:srgbClr val="001F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})</a:t>
            </a:r>
            <a:endParaRPr lang="ru-RU" sz="2000" dirty="0">
              <a:solidFill>
                <a:srgbClr val="001F6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C0C1C2B-A819-A207-7164-07DEFA65F8F5}"/>
              </a:ext>
            </a:extLst>
          </p:cNvPr>
          <p:cNvSpPr txBox="1">
            <a:spLocks/>
          </p:cNvSpPr>
          <p:nvPr/>
        </p:nvSpPr>
        <p:spPr>
          <a:xfrm>
            <a:off x="360000" y="179999"/>
            <a:ext cx="11473198" cy="72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0" i="0" u="none" strike="noStrike" dirty="0">
                <a:effectLst/>
              </a:rPr>
              <a:t>Конфигурация через аннотации</a:t>
            </a:r>
            <a:endParaRPr lang="en-US" sz="4000" dirty="0"/>
          </a:p>
        </p:txBody>
      </p:sp>
      <p:pic>
        <p:nvPicPr>
          <p:cNvPr id="2" name="Рисунок 1" descr="Изображение выглядит как Графика, графическая вставка, графический дизайн, творческий подход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E601D658-C775-0FB2-B91C-7482251830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2800" y="5371200"/>
            <a:ext cx="1308537" cy="1308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0590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24F112-C686-D987-1364-25D99285EB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Объект 2">
            <a:extLst>
              <a:ext uri="{FF2B5EF4-FFF2-40B4-BE49-F238E27FC236}">
                <a16:creationId xmlns:a16="http://schemas.microsoft.com/office/drawing/2014/main" id="{F49B7C5F-5AFE-3148-C6A6-A39D743CC79E}"/>
              </a:ext>
            </a:extLst>
          </p:cNvPr>
          <p:cNvSpPr txBox="1">
            <a:spLocks/>
          </p:cNvSpPr>
          <p:nvPr/>
        </p:nvSpPr>
        <p:spPr>
          <a:xfrm>
            <a:off x="359998" y="1259999"/>
            <a:ext cx="11473200" cy="5418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buNone/>
            </a:pPr>
            <a:r>
              <a:rPr lang="en" b="1" i="0" u="none" strike="noStrike" dirty="0">
                <a:effectLst/>
                <a:latin typeface="+mn-lt"/>
              </a:rPr>
              <a:t>AnnotatedBeanDefinitionReader</a:t>
            </a:r>
            <a:r>
              <a:rPr lang="en" b="0" i="0" u="none" strike="noStrike" dirty="0">
                <a:effectLst/>
                <a:latin typeface="+mn-lt"/>
              </a:rPr>
              <a:t> </a:t>
            </a:r>
            <a:r>
              <a:rPr lang="ru-RU" b="0" i="0" u="none" strike="noStrike" dirty="0">
                <a:effectLst/>
                <a:latin typeface="+mn-lt"/>
              </a:rPr>
              <a:t>работает в несколько этапов.</a:t>
            </a:r>
            <a:endParaRPr lang="en-US" b="0" i="0" u="none" strike="noStrike" dirty="0">
              <a:effectLst/>
              <a:latin typeface="+mn-lt"/>
            </a:endParaRPr>
          </a:p>
          <a:p>
            <a:pPr marL="514350" indent="-514350" fontAlgn="base">
              <a:buFont typeface="+mj-lt"/>
              <a:buAutoNum type="arabicPeriod"/>
            </a:pPr>
            <a:r>
              <a:rPr lang="ru-RU" b="0" i="0" u="none" strike="noStrike" dirty="0">
                <a:effectLst/>
                <a:latin typeface="+mn-lt"/>
              </a:rPr>
              <a:t>Первый этап — это регистрация всех </a:t>
            </a:r>
            <a:r>
              <a:rPr lang="ru-RU" b="1" i="0" u="none" strike="noStrike" dirty="0">
                <a:effectLst/>
                <a:latin typeface="+mn-lt"/>
              </a:rPr>
              <a:t>@</a:t>
            </a:r>
            <a:r>
              <a:rPr lang="en" b="1" i="0" u="none" strike="noStrike" dirty="0">
                <a:effectLst/>
                <a:latin typeface="+mn-lt"/>
              </a:rPr>
              <a:t>Configuration </a:t>
            </a:r>
            <a:r>
              <a:rPr lang="ru-RU" b="0" i="0" u="none" strike="noStrike" dirty="0">
                <a:effectLst/>
                <a:latin typeface="+mn-lt"/>
              </a:rPr>
              <a:t>для дальнейшего парсинга. </a:t>
            </a:r>
            <a:endParaRPr lang="en-US" b="0" i="0" u="none" strike="noStrike" dirty="0">
              <a:effectLst/>
              <a:latin typeface="+mn-lt"/>
            </a:endParaRPr>
          </a:p>
          <a:p>
            <a:pPr marL="514350" indent="-514350" fontAlgn="base">
              <a:buFont typeface="+mj-lt"/>
              <a:buAutoNum type="arabicPeriod"/>
            </a:pPr>
            <a:r>
              <a:rPr lang="ru-RU" b="0" i="0" u="none" strike="noStrike" dirty="0">
                <a:effectLst/>
                <a:latin typeface="+mn-lt"/>
              </a:rPr>
              <a:t>Второй этап — </a:t>
            </a:r>
            <a:r>
              <a:rPr lang="ru-RU" b="1" u="sng" strike="noStrike" dirty="0">
                <a:effectLst/>
                <a:latin typeface="+mn-lt"/>
              </a:rPr>
              <a:t>ПАРСИНГ И СОЗДАНИЕ </a:t>
            </a:r>
            <a:r>
              <a:rPr lang="en" b="1" u="sng" strike="noStrike" dirty="0">
                <a:effectLst/>
                <a:latin typeface="+mn-lt"/>
              </a:rPr>
              <a:t>BeanDefinition</a:t>
            </a:r>
            <a:r>
              <a:rPr lang="ru-RU" b="0" i="0" u="none" strike="noStrike" dirty="0">
                <a:effectLst/>
                <a:latin typeface="+mn-lt"/>
              </a:rPr>
              <a:t>, (это регистрация специального </a:t>
            </a:r>
            <a:r>
              <a:rPr lang="en" i="0" u="none" strike="noStrike" dirty="0">
                <a:effectLst/>
                <a:latin typeface="+mn-lt"/>
              </a:rPr>
              <a:t>BeanFactoryPostProcessor</a:t>
            </a:r>
            <a:r>
              <a:rPr lang="en" b="0" i="0" u="none" strike="noStrike" dirty="0">
                <a:effectLst/>
                <a:latin typeface="+mn-lt"/>
              </a:rPr>
              <a:t>, </a:t>
            </a:r>
            <a:r>
              <a:rPr lang="ru-RU" b="0" i="0" u="none" strike="noStrike" dirty="0">
                <a:effectLst/>
                <a:latin typeface="+mn-lt"/>
              </a:rPr>
              <a:t>а именно</a:t>
            </a:r>
            <a:r>
              <a:rPr lang="en-US" b="0" i="0" u="none" strike="noStrike" dirty="0">
                <a:effectLst/>
                <a:latin typeface="+mn-lt"/>
              </a:rPr>
              <a:t> </a:t>
            </a:r>
            <a:r>
              <a:rPr lang="en" i="0" u="none" strike="noStrike" dirty="0">
                <a:effectLst/>
                <a:latin typeface="+mn-lt"/>
              </a:rPr>
              <a:t>BeanDefinitionRegistryPostProcessor</a:t>
            </a:r>
            <a:r>
              <a:rPr lang="en" b="0" i="0" u="none" strike="noStrike" dirty="0">
                <a:effectLst/>
                <a:latin typeface="+mn-lt"/>
              </a:rPr>
              <a:t>, </a:t>
            </a:r>
            <a:r>
              <a:rPr lang="ru-RU" b="0" i="0" u="none" strike="noStrike" dirty="0">
                <a:effectLst/>
                <a:latin typeface="+mn-lt"/>
              </a:rPr>
              <a:t>который при помощи класса</a:t>
            </a:r>
            <a:r>
              <a:rPr lang="en-US" b="0" i="0" u="none" strike="noStrike" dirty="0">
                <a:effectLst/>
                <a:latin typeface="+mn-lt"/>
              </a:rPr>
              <a:t> </a:t>
            </a:r>
            <a:r>
              <a:rPr lang="en" i="0" u="none" strike="noStrike" dirty="0">
                <a:effectLst/>
                <a:latin typeface="+mn-lt"/>
              </a:rPr>
              <a:t>ConfigurationClassParser</a:t>
            </a:r>
            <a:r>
              <a:rPr lang="ru-RU" b="0" i="0" u="none" strike="noStrike" dirty="0">
                <a:effectLst/>
                <a:latin typeface="+mn-lt"/>
              </a:rPr>
              <a:t> парсит </a:t>
            </a:r>
            <a:r>
              <a:rPr lang="en" i="0" u="none" strike="noStrike" dirty="0">
                <a:effectLst/>
                <a:latin typeface="+mn-lt"/>
              </a:rPr>
              <a:t>JavaConfig</a:t>
            </a:r>
            <a:r>
              <a:rPr lang="en" b="0" i="0" u="none" strike="noStrike" dirty="0">
                <a:effectLst/>
                <a:latin typeface="+mn-lt"/>
              </a:rPr>
              <a:t> </a:t>
            </a:r>
            <a:r>
              <a:rPr lang="ru-RU" b="0" i="0" u="none" strike="noStrike" dirty="0">
                <a:effectLst/>
                <a:latin typeface="+mn-lt"/>
              </a:rPr>
              <a:t>и создает </a:t>
            </a:r>
            <a:r>
              <a:rPr lang="en" b="1" i="0" u="none" strike="noStrike" dirty="0">
                <a:effectLst/>
                <a:latin typeface="+mn-lt"/>
              </a:rPr>
              <a:t>BeanDefinition</a:t>
            </a:r>
            <a:r>
              <a:rPr lang="en" i="0" u="none" strike="noStrike" dirty="0">
                <a:effectLst/>
                <a:latin typeface="+mn-lt"/>
              </a:rPr>
              <a:t>)</a:t>
            </a:r>
            <a:r>
              <a:rPr lang="en" b="0" i="0" u="none" strike="noStrike" dirty="0">
                <a:effectLst/>
                <a:latin typeface="+mn-lt"/>
              </a:rPr>
              <a:t>.</a:t>
            </a:r>
            <a:endParaRPr lang="ru-RU" b="0" i="0" u="none" strike="noStrike" dirty="0">
              <a:effectLst/>
              <a:latin typeface="+mn-lt"/>
            </a:endParaRPr>
          </a:p>
          <a:p>
            <a:pPr marL="514350" indent="-514350" fontAlgn="base">
              <a:buFont typeface="+mj-lt"/>
              <a:buAutoNum type="arabicPeriod"/>
            </a:pPr>
            <a:r>
              <a:rPr lang="ru-RU" u="none" strike="noStrike" dirty="0">
                <a:effectLst/>
                <a:latin typeface="+mn-lt"/>
              </a:rPr>
              <a:t>Каждый </a:t>
            </a:r>
            <a:r>
              <a:rPr lang="en" b="1" u="none" strike="noStrike" dirty="0">
                <a:effectLst/>
                <a:latin typeface="+mn-lt"/>
              </a:rPr>
              <a:t>BeanDefinition</a:t>
            </a:r>
            <a:r>
              <a:rPr lang="ru-RU" u="none" strike="noStrike" dirty="0">
                <a:effectLst/>
                <a:latin typeface="+mn-lt"/>
              </a:rPr>
              <a:t> вместе со своим именем</a:t>
            </a:r>
            <a:r>
              <a:rPr lang="en" u="none" strike="noStrike" dirty="0">
                <a:effectLst/>
                <a:latin typeface="+mn-lt"/>
              </a:rPr>
              <a:t> </a:t>
            </a:r>
            <a:r>
              <a:rPr lang="ru-RU" u="none" strike="noStrike" dirty="0">
                <a:effectLst/>
                <a:latin typeface="+mn-lt"/>
              </a:rPr>
              <a:t>помещается в </a:t>
            </a:r>
            <a:r>
              <a:rPr lang="en-US" b="1" u="none" strike="noStrike" dirty="0">
                <a:effectLst/>
                <a:latin typeface="+mn-lt"/>
              </a:rPr>
              <a:t>BeanDefinitionMap</a:t>
            </a:r>
            <a:r>
              <a:rPr lang="en" u="none" strike="noStrike" dirty="0">
                <a:effectLst/>
                <a:latin typeface="+mn-lt"/>
              </a:rPr>
              <a:t>. 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FE90BBE-2DDB-5C0C-1436-CA7811438844}"/>
              </a:ext>
            </a:extLst>
          </p:cNvPr>
          <p:cNvSpPr txBox="1">
            <a:spLocks/>
          </p:cNvSpPr>
          <p:nvPr/>
        </p:nvSpPr>
        <p:spPr>
          <a:xfrm>
            <a:off x="360000" y="179999"/>
            <a:ext cx="11473198" cy="72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" sz="4000" b="0" i="0" u="none" strike="noStrike" dirty="0">
                <a:effectLst/>
              </a:rPr>
              <a:t>Java Config</a:t>
            </a:r>
            <a:endParaRPr lang="en-US" sz="4000" dirty="0"/>
          </a:p>
        </p:txBody>
      </p:sp>
      <p:pic>
        <p:nvPicPr>
          <p:cNvPr id="2" name="Рисунок 1" descr="Изображение выглядит как Графика, графическая вставка, графический дизайн, творческий подход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175C4E10-DD36-0841-5245-5D9AAD5D26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2800" y="5371200"/>
            <a:ext cx="1308537" cy="1308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4490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654F98-B422-C7ED-D9A1-C824BC8E80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F3CBB3F1-527F-A330-F84D-D9127992A3F4}"/>
              </a:ext>
            </a:extLst>
          </p:cNvPr>
          <p:cNvSpPr txBox="1">
            <a:spLocks/>
          </p:cNvSpPr>
          <p:nvPr/>
        </p:nvSpPr>
        <p:spPr>
          <a:xfrm>
            <a:off x="360000" y="179999"/>
            <a:ext cx="11473198" cy="72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0" i="0" u="none" strike="noStrike" dirty="0">
                <a:effectLst/>
              </a:rPr>
              <a:t>Сравнение</a:t>
            </a:r>
            <a:endParaRPr lang="en-US" sz="4000" dirty="0"/>
          </a:p>
        </p:txBody>
      </p:sp>
      <p:graphicFrame>
        <p:nvGraphicFramePr>
          <p:cNvPr id="3" name="Таблица 2">
            <a:extLst>
              <a:ext uri="{FF2B5EF4-FFF2-40B4-BE49-F238E27FC236}">
                <a16:creationId xmlns:a16="http://schemas.microsoft.com/office/drawing/2014/main" id="{ECE4BC18-CC67-9E57-FA3E-D76AC93AB9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0027118"/>
              </p:ext>
            </p:extLst>
          </p:nvPr>
        </p:nvGraphicFramePr>
        <p:xfrm>
          <a:off x="360000" y="1259997"/>
          <a:ext cx="10342800" cy="42983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7974">
                  <a:extLst>
                    <a:ext uri="{9D8B030D-6E8A-4147-A177-3AD203B41FA5}">
                      <a16:colId xmlns:a16="http://schemas.microsoft.com/office/drawing/2014/main" val="3194734220"/>
                    </a:ext>
                  </a:extLst>
                </a:gridCol>
                <a:gridCol w="1532840">
                  <a:extLst>
                    <a:ext uri="{9D8B030D-6E8A-4147-A177-3AD203B41FA5}">
                      <a16:colId xmlns:a16="http://schemas.microsoft.com/office/drawing/2014/main" val="4080039280"/>
                    </a:ext>
                  </a:extLst>
                </a:gridCol>
                <a:gridCol w="1681655">
                  <a:extLst>
                    <a:ext uri="{9D8B030D-6E8A-4147-A177-3AD203B41FA5}">
                      <a16:colId xmlns:a16="http://schemas.microsoft.com/office/drawing/2014/main" val="3514676564"/>
                    </a:ext>
                  </a:extLst>
                </a:gridCol>
                <a:gridCol w="1590331">
                  <a:extLst>
                    <a:ext uri="{9D8B030D-6E8A-4147-A177-3AD203B41FA5}">
                      <a16:colId xmlns:a16="http://schemas.microsoft.com/office/drawing/2014/main" val="1352821123"/>
                    </a:ext>
                  </a:extLst>
                </a:gridCol>
              </a:tblGrid>
              <a:tr h="513900">
                <a:tc>
                  <a:txBody>
                    <a:bodyPr/>
                    <a:lstStyle/>
                    <a:p>
                      <a:endParaRPr lang="ru-RU" sz="2000" dirty="0">
                        <a:solidFill>
                          <a:srgbClr val="001F60"/>
                        </a:solidFill>
                      </a:endParaRPr>
                    </a:p>
                  </a:txBody>
                  <a:tcPr>
                    <a:solidFill>
                      <a:srgbClr val="EBF0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rgbClr val="001F60"/>
                          </a:solidFill>
                        </a:rPr>
                        <a:t>XML</a:t>
                      </a:r>
                      <a:endParaRPr lang="ru-RU" sz="2000" b="0" dirty="0">
                        <a:solidFill>
                          <a:srgbClr val="001F60"/>
                        </a:solidFill>
                      </a:endParaRPr>
                    </a:p>
                  </a:txBody>
                  <a:tcPr>
                    <a:solidFill>
                      <a:srgbClr val="EBF0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b="0" dirty="0">
                          <a:solidFill>
                            <a:srgbClr val="001F60"/>
                          </a:solidFill>
                        </a:rPr>
                        <a:t>Аннотации</a:t>
                      </a:r>
                    </a:p>
                  </a:txBody>
                  <a:tcPr>
                    <a:solidFill>
                      <a:srgbClr val="EBF0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rgbClr val="001F60"/>
                          </a:solidFill>
                        </a:rPr>
                        <a:t>Java Config</a:t>
                      </a:r>
                      <a:endParaRPr lang="ru-RU" sz="2000" b="0" dirty="0">
                        <a:solidFill>
                          <a:srgbClr val="001F60"/>
                        </a:solidFill>
                      </a:endParaRPr>
                    </a:p>
                  </a:txBody>
                  <a:tcPr>
                    <a:solidFill>
                      <a:srgbClr val="EB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976522"/>
                  </a:ext>
                </a:extLst>
              </a:tr>
              <a:tr h="513900">
                <a:tc>
                  <a:txBody>
                    <a:bodyPr/>
                    <a:lstStyle/>
                    <a:p>
                      <a:r>
                        <a:rPr lang="ru-RU" sz="2000" dirty="0">
                          <a:solidFill>
                            <a:srgbClr val="001F60"/>
                          </a:solidFill>
                        </a:rPr>
                        <a:t>Централизованная конфигурация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001F60"/>
                          </a:solidFill>
                        </a:rPr>
                        <a:t>+</a:t>
                      </a:r>
                      <a:endParaRPr lang="ru-RU" sz="2000" b="1" dirty="0">
                        <a:solidFill>
                          <a:srgbClr val="001F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001F60"/>
                          </a:solidFill>
                        </a:rPr>
                        <a:t>-</a:t>
                      </a:r>
                      <a:endParaRPr lang="ru-RU" sz="2000" b="1" dirty="0">
                        <a:solidFill>
                          <a:srgbClr val="001F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001F60"/>
                          </a:solidFill>
                        </a:rPr>
                        <a:t>+</a:t>
                      </a:r>
                      <a:endParaRPr lang="ru-RU" sz="2000" b="1" dirty="0">
                        <a:solidFill>
                          <a:srgbClr val="001F6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77655311"/>
                  </a:ext>
                </a:extLst>
              </a:tr>
              <a:tr h="513900">
                <a:tc>
                  <a:txBody>
                    <a:bodyPr/>
                    <a:lstStyle/>
                    <a:p>
                      <a:r>
                        <a:rPr lang="ru-RU" sz="2000" dirty="0">
                          <a:solidFill>
                            <a:srgbClr val="001F60"/>
                          </a:solidFill>
                        </a:rPr>
                        <a:t>Отсутствие </a:t>
                      </a:r>
                      <a:r>
                        <a:rPr lang="en-US" sz="2000" dirty="0">
                          <a:solidFill>
                            <a:srgbClr val="001F60"/>
                          </a:solidFill>
                        </a:rPr>
                        <a:t>Spring </a:t>
                      </a:r>
                      <a:r>
                        <a:rPr lang="ru-RU" sz="2000" dirty="0">
                          <a:solidFill>
                            <a:srgbClr val="001F60"/>
                          </a:solidFill>
                        </a:rPr>
                        <a:t>в коде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001F60"/>
                          </a:solidFill>
                        </a:rPr>
                        <a:t>+</a:t>
                      </a:r>
                      <a:endParaRPr lang="ru-RU" sz="2000" b="1" dirty="0">
                        <a:solidFill>
                          <a:srgbClr val="001F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001F60"/>
                          </a:solidFill>
                        </a:rPr>
                        <a:t>-</a:t>
                      </a:r>
                      <a:endParaRPr lang="ru-RU" sz="2000" b="1" dirty="0">
                        <a:solidFill>
                          <a:srgbClr val="001F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001F60"/>
                          </a:solidFill>
                        </a:rPr>
                        <a:t>+</a:t>
                      </a:r>
                      <a:endParaRPr lang="ru-RU" sz="2000" b="1" dirty="0">
                        <a:solidFill>
                          <a:srgbClr val="001F6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79236079"/>
                  </a:ext>
                </a:extLst>
              </a:tr>
              <a:tr h="513900">
                <a:tc>
                  <a:txBody>
                    <a:bodyPr/>
                    <a:lstStyle/>
                    <a:p>
                      <a:r>
                        <a:rPr lang="ru-RU" sz="2000" dirty="0">
                          <a:solidFill>
                            <a:srgbClr val="001F60"/>
                          </a:solidFill>
                        </a:rPr>
                        <a:t>Изменение конфигурации требует перекомпиляции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001F60"/>
                          </a:solidFill>
                        </a:rPr>
                        <a:t>+</a:t>
                      </a:r>
                      <a:endParaRPr lang="ru-RU" sz="2000" b="1" dirty="0">
                        <a:solidFill>
                          <a:srgbClr val="001F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001F60"/>
                          </a:solidFill>
                        </a:rPr>
                        <a:t>-</a:t>
                      </a:r>
                      <a:endParaRPr lang="ru-RU" sz="2000" b="1" dirty="0">
                        <a:solidFill>
                          <a:srgbClr val="001F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001F60"/>
                          </a:solidFill>
                        </a:rPr>
                        <a:t>-</a:t>
                      </a:r>
                      <a:endParaRPr lang="ru-RU" sz="2000" b="1" dirty="0">
                        <a:solidFill>
                          <a:srgbClr val="001F6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63406849"/>
                  </a:ext>
                </a:extLst>
              </a:tr>
              <a:tr h="513900">
                <a:tc>
                  <a:txBody>
                    <a:bodyPr/>
                    <a:lstStyle/>
                    <a:p>
                      <a:r>
                        <a:rPr lang="ru-RU" sz="2000" dirty="0">
                          <a:solidFill>
                            <a:srgbClr val="001F60"/>
                          </a:solidFill>
                        </a:rPr>
                        <a:t>Типобезопасность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001F60"/>
                          </a:solidFill>
                        </a:rPr>
                        <a:t>-</a:t>
                      </a:r>
                      <a:endParaRPr lang="ru-RU" sz="2000" b="1" dirty="0">
                        <a:solidFill>
                          <a:srgbClr val="001F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001F60"/>
                          </a:solidFill>
                        </a:rPr>
                        <a:t>+</a:t>
                      </a:r>
                      <a:endParaRPr lang="ru-RU" sz="2000" b="1" dirty="0">
                        <a:solidFill>
                          <a:srgbClr val="001F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001F60"/>
                          </a:solidFill>
                        </a:rPr>
                        <a:t>+</a:t>
                      </a:r>
                      <a:endParaRPr lang="ru-RU" sz="2000" b="1" dirty="0">
                        <a:solidFill>
                          <a:srgbClr val="001F6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14647157"/>
                  </a:ext>
                </a:extLst>
              </a:tr>
              <a:tr h="513900">
                <a:tc>
                  <a:txBody>
                    <a:bodyPr/>
                    <a:lstStyle/>
                    <a:p>
                      <a:r>
                        <a:rPr lang="ru-RU" sz="2000" dirty="0">
                          <a:solidFill>
                            <a:srgbClr val="001F60"/>
                          </a:solidFill>
                        </a:rPr>
                        <a:t>Полная поддержка </a:t>
                      </a:r>
                      <a:r>
                        <a:rPr lang="en-US" sz="2000" dirty="0">
                          <a:solidFill>
                            <a:srgbClr val="001F60"/>
                          </a:solidFill>
                        </a:rPr>
                        <a:t>IDE</a:t>
                      </a:r>
                      <a:endParaRPr lang="ru-RU" sz="2000" dirty="0">
                        <a:solidFill>
                          <a:srgbClr val="001F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001F60"/>
                          </a:solidFill>
                        </a:rPr>
                        <a:t>-</a:t>
                      </a:r>
                      <a:endParaRPr lang="ru-RU" sz="2000" b="1" dirty="0">
                        <a:solidFill>
                          <a:srgbClr val="001F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001F60"/>
                          </a:solidFill>
                        </a:rPr>
                        <a:t>-</a:t>
                      </a:r>
                      <a:endParaRPr lang="ru-RU" sz="2000" b="1" dirty="0">
                        <a:solidFill>
                          <a:srgbClr val="001F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001F60"/>
                          </a:solidFill>
                        </a:rPr>
                        <a:t>+</a:t>
                      </a:r>
                      <a:endParaRPr lang="ru-RU" sz="2000" b="1" dirty="0">
                        <a:solidFill>
                          <a:srgbClr val="001F6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45436369"/>
                  </a:ext>
                </a:extLst>
              </a:tr>
              <a:tr h="513900">
                <a:tc>
                  <a:txBody>
                    <a:bodyPr/>
                    <a:lstStyle/>
                    <a:p>
                      <a:r>
                        <a:rPr lang="ru-RU" sz="2000" dirty="0">
                          <a:solidFill>
                            <a:srgbClr val="001F60"/>
                          </a:solidFill>
                        </a:rPr>
                        <a:t>Декларация бинов из сторонних </a:t>
                      </a:r>
                      <a:r>
                        <a:rPr lang="ru-RU" sz="2000" dirty="0" err="1">
                          <a:solidFill>
                            <a:srgbClr val="001F60"/>
                          </a:solidFill>
                        </a:rPr>
                        <a:t>бибилиотек</a:t>
                      </a:r>
                      <a:endParaRPr lang="ru-RU" sz="2000" dirty="0">
                        <a:solidFill>
                          <a:srgbClr val="001F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001F60"/>
                          </a:solidFill>
                        </a:rPr>
                        <a:t>+</a:t>
                      </a:r>
                      <a:endParaRPr lang="ru-RU" sz="2000" b="1" dirty="0">
                        <a:solidFill>
                          <a:srgbClr val="001F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001F60"/>
                          </a:solidFill>
                        </a:rPr>
                        <a:t>-</a:t>
                      </a:r>
                      <a:endParaRPr lang="ru-RU" sz="2000" b="1" dirty="0">
                        <a:solidFill>
                          <a:srgbClr val="001F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001F60"/>
                          </a:solidFill>
                        </a:rPr>
                        <a:t>+</a:t>
                      </a:r>
                      <a:endParaRPr lang="ru-RU" sz="2000" b="1" dirty="0">
                        <a:solidFill>
                          <a:srgbClr val="001F6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6190178"/>
                  </a:ext>
                </a:extLst>
              </a:tr>
              <a:tr h="513900">
                <a:tc>
                  <a:txBody>
                    <a:bodyPr/>
                    <a:lstStyle/>
                    <a:p>
                      <a:r>
                        <a:rPr lang="ru-RU" sz="2000" dirty="0">
                          <a:solidFill>
                            <a:srgbClr val="001F60"/>
                          </a:solidFill>
                        </a:rPr>
                        <a:t>Возможность писать логику в конфигурации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001F60"/>
                          </a:solidFill>
                        </a:rPr>
                        <a:t>-</a:t>
                      </a:r>
                      <a:endParaRPr lang="ru-RU" sz="2000" b="1" dirty="0">
                        <a:solidFill>
                          <a:srgbClr val="001F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001F60"/>
                          </a:solidFill>
                        </a:rPr>
                        <a:t>-</a:t>
                      </a:r>
                      <a:endParaRPr lang="ru-RU" sz="2000" b="1" dirty="0">
                        <a:solidFill>
                          <a:srgbClr val="001F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001F60"/>
                          </a:solidFill>
                        </a:rPr>
                        <a:t>+</a:t>
                      </a:r>
                      <a:endParaRPr lang="ru-RU" sz="2000" b="1" dirty="0">
                        <a:solidFill>
                          <a:srgbClr val="001F6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73564382"/>
                  </a:ext>
                </a:extLst>
              </a:tr>
            </a:tbl>
          </a:graphicData>
        </a:graphic>
      </p:graphicFrame>
      <p:pic>
        <p:nvPicPr>
          <p:cNvPr id="2" name="Рисунок 1" descr="Изображение выглядит как Графика, графическая вставка, графический дизайн, творческий подход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DF256799-C057-3166-BB8C-EF14663A83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2800" y="5371200"/>
            <a:ext cx="1308537" cy="1308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5267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9F32F3-E76B-2BE6-23E8-94EFFEBF9A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3D07858-7A56-9452-83E2-ACD586DC8E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180000"/>
            <a:ext cx="11473200" cy="756000"/>
          </a:xfrm>
        </p:spPr>
        <p:txBody>
          <a:bodyPr>
            <a:normAutofit/>
          </a:bodyPr>
          <a:lstStyle/>
          <a:p>
            <a:r>
              <a:rPr lang="ru-RU" sz="4800" dirty="0"/>
              <a:t>Плюсы</a:t>
            </a:r>
          </a:p>
        </p:txBody>
      </p:sp>
      <p:sp>
        <p:nvSpPr>
          <p:cNvPr id="10" name="Объект 2">
            <a:extLst>
              <a:ext uri="{FF2B5EF4-FFF2-40B4-BE49-F238E27FC236}">
                <a16:creationId xmlns:a16="http://schemas.microsoft.com/office/drawing/2014/main" id="{5C79B915-06EF-6873-40CB-1908E407DE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00" y="1296000"/>
            <a:ext cx="5633207" cy="2426146"/>
          </a:xfrm>
          <a:custGeom>
            <a:avLst/>
            <a:gdLst>
              <a:gd name="connsiteX0" fmla="*/ 0 w 5633207"/>
              <a:gd name="connsiteY0" fmla="*/ 0 h 2426146"/>
              <a:gd name="connsiteX1" fmla="*/ 394324 w 5633207"/>
              <a:gd name="connsiteY1" fmla="*/ 0 h 2426146"/>
              <a:gd name="connsiteX2" fmla="*/ 1013977 w 5633207"/>
              <a:gd name="connsiteY2" fmla="*/ 0 h 2426146"/>
              <a:gd name="connsiteX3" fmla="*/ 1520966 w 5633207"/>
              <a:gd name="connsiteY3" fmla="*/ 0 h 2426146"/>
              <a:gd name="connsiteX4" fmla="*/ 2084287 w 5633207"/>
              <a:gd name="connsiteY4" fmla="*/ 0 h 2426146"/>
              <a:gd name="connsiteX5" fmla="*/ 2760271 w 5633207"/>
              <a:gd name="connsiteY5" fmla="*/ 0 h 2426146"/>
              <a:gd name="connsiteX6" fmla="*/ 3210928 w 5633207"/>
              <a:gd name="connsiteY6" fmla="*/ 0 h 2426146"/>
              <a:gd name="connsiteX7" fmla="*/ 3830581 w 5633207"/>
              <a:gd name="connsiteY7" fmla="*/ 0 h 2426146"/>
              <a:gd name="connsiteX8" fmla="*/ 4281237 w 5633207"/>
              <a:gd name="connsiteY8" fmla="*/ 0 h 2426146"/>
              <a:gd name="connsiteX9" fmla="*/ 4844558 w 5633207"/>
              <a:gd name="connsiteY9" fmla="*/ 0 h 2426146"/>
              <a:gd name="connsiteX10" fmla="*/ 5633207 w 5633207"/>
              <a:gd name="connsiteY10" fmla="*/ 0 h 2426146"/>
              <a:gd name="connsiteX11" fmla="*/ 5633207 w 5633207"/>
              <a:gd name="connsiteY11" fmla="*/ 412445 h 2426146"/>
              <a:gd name="connsiteX12" fmla="*/ 5633207 w 5633207"/>
              <a:gd name="connsiteY12" fmla="*/ 946197 h 2426146"/>
              <a:gd name="connsiteX13" fmla="*/ 5633207 w 5633207"/>
              <a:gd name="connsiteY13" fmla="*/ 1431426 h 2426146"/>
              <a:gd name="connsiteX14" fmla="*/ 5633207 w 5633207"/>
              <a:gd name="connsiteY14" fmla="*/ 1965178 h 2426146"/>
              <a:gd name="connsiteX15" fmla="*/ 5633207 w 5633207"/>
              <a:gd name="connsiteY15" fmla="*/ 2426146 h 2426146"/>
              <a:gd name="connsiteX16" fmla="*/ 5126218 w 5633207"/>
              <a:gd name="connsiteY16" fmla="*/ 2426146 h 2426146"/>
              <a:gd name="connsiteX17" fmla="*/ 4619230 w 5633207"/>
              <a:gd name="connsiteY17" fmla="*/ 2426146 h 2426146"/>
              <a:gd name="connsiteX18" fmla="*/ 3999577 w 5633207"/>
              <a:gd name="connsiteY18" fmla="*/ 2426146 h 2426146"/>
              <a:gd name="connsiteX19" fmla="*/ 3436256 w 5633207"/>
              <a:gd name="connsiteY19" fmla="*/ 2426146 h 2426146"/>
              <a:gd name="connsiteX20" fmla="*/ 2760271 w 5633207"/>
              <a:gd name="connsiteY20" fmla="*/ 2426146 h 2426146"/>
              <a:gd name="connsiteX21" fmla="*/ 2084287 w 5633207"/>
              <a:gd name="connsiteY21" fmla="*/ 2426146 h 2426146"/>
              <a:gd name="connsiteX22" fmla="*/ 1464634 w 5633207"/>
              <a:gd name="connsiteY22" fmla="*/ 2426146 h 2426146"/>
              <a:gd name="connsiteX23" fmla="*/ 844981 w 5633207"/>
              <a:gd name="connsiteY23" fmla="*/ 2426146 h 2426146"/>
              <a:gd name="connsiteX24" fmla="*/ 0 w 5633207"/>
              <a:gd name="connsiteY24" fmla="*/ 2426146 h 2426146"/>
              <a:gd name="connsiteX25" fmla="*/ 0 w 5633207"/>
              <a:gd name="connsiteY25" fmla="*/ 1989440 h 2426146"/>
              <a:gd name="connsiteX26" fmla="*/ 0 w 5633207"/>
              <a:gd name="connsiteY26" fmla="*/ 1504211 h 2426146"/>
              <a:gd name="connsiteX27" fmla="*/ 0 w 5633207"/>
              <a:gd name="connsiteY27" fmla="*/ 1018981 h 2426146"/>
              <a:gd name="connsiteX28" fmla="*/ 0 w 5633207"/>
              <a:gd name="connsiteY28" fmla="*/ 606536 h 2426146"/>
              <a:gd name="connsiteX29" fmla="*/ 0 w 5633207"/>
              <a:gd name="connsiteY29" fmla="*/ 0 h 2426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5633207" h="2426146" fill="none" extrusionOk="0">
                <a:moveTo>
                  <a:pt x="0" y="0"/>
                </a:moveTo>
                <a:cubicBezTo>
                  <a:pt x="134033" y="-4933"/>
                  <a:pt x="280793" y="8717"/>
                  <a:pt x="394324" y="0"/>
                </a:cubicBezTo>
                <a:cubicBezTo>
                  <a:pt x="507855" y="-8717"/>
                  <a:pt x="704829" y="36744"/>
                  <a:pt x="1013977" y="0"/>
                </a:cubicBezTo>
                <a:cubicBezTo>
                  <a:pt x="1323125" y="-36744"/>
                  <a:pt x="1419143" y="50827"/>
                  <a:pt x="1520966" y="0"/>
                </a:cubicBezTo>
                <a:cubicBezTo>
                  <a:pt x="1622789" y="-50827"/>
                  <a:pt x="1817136" y="18770"/>
                  <a:pt x="2084287" y="0"/>
                </a:cubicBezTo>
                <a:cubicBezTo>
                  <a:pt x="2351438" y="-18770"/>
                  <a:pt x="2589168" y="70375"/>
                  <a:pt x="2760271" y="0"/>
                </a:cubicBezTo>
                <a:cubicBezTo>
                  <a:pt x="2931374" y="-70375"/>
                  <a:pt x="3063772" y="33160"/>
                  <a:pt x="3210928" y="0"/>
                </a:cubicBezTo>
                <a:cubicBezTo>
                  <a:pt x="3358084" y="-33160"/>
                  <a:pt x="3620035" y="69879"/>
                  <a:pt x="3830581" y="0"/>
                </a:cubicBezTo>
                <a:cubicBezTo>
                  <a:pt x="4041127" y="-69879"/>
                  <a:pt x="4191076" y="16914"/>
                  <a:pt x="4281237" y="0"/>
                </a:cubicBezTo>
                <a:cubicBezTo>
                  <a:pt x="4371398" y="-16914"/>
                  <a:pt x="4611457" y="47351"/>
                  <a:pt x="4844558" y="0"/>
                </a:cubicBezTo>
                <a:cubicBezTo>
                  <a:pt x="5077659" y="-47351"/>
                  <a:pt x="5267048" y="45578"/>
                  <a:pt x="5633207" y="0"/>
                </a:cubicBezTo>
                <a:cubicBezTo>
                  <a:pt x="5673142" y="173819"/>
                  <a:pt x="5592405" y="262730"/>
                  <a:pt x="5633207" y="412445"/>
                </a:cubicBezTo>
                <a:cubicBezTo>
                  <a:pt x="5674009" y="562160"/>
                  <a:pt x="5627822" y="743220"/>
                  <a:pt x="5633207" y="946197"/>
                </a:cubicBezTo>
                <a:cubicBezTo>
                  <a:pt x="5638592" y="1149174"/>
                  <a:pt x="5620806" y="1238905"/>
                  <a:pt x="5633207" y="1431426"/>
                </a:cubicBezTo>
                <a:cubicBezTo>
                  <a:pt x="5645608" y="1623947"/>
                  <a:pt x="5579384" y="1749277"/>
                  <a:pt x="5633207" y="1965178"/>
                </a:cubicBezTo>
                <a:cubicBezTo>
                  <a:pt x="5687030" y="2181079"/>
                  <a:pt x="5626408" y="2304237"/>
                  <a:pt x="5633207" y="2426146"/>
                </a:cubicBezTo>
                <a:cubicBezTo>
                  <a:pt x="5529818" y="2484081"/>
                  <a:pt x="5288608" y="2383856"/>
                  <a:pt x="5126218" y="2426146"/>
                </a:cubicBezTo>
                <a:cubicBezTo>
                  <a:pt x="4963828" y="2468436"/>
                  <a:pt x="4730114" y="2384068"/>
                  <a:pt x="4619230" y="2426146"/>
                </a:cubicBezTo>
                <a:cubicBezTo>
                  <a:pt x="4508346" y="2468224"/>
                  <a:pt x="4157572" y="2372064"/>
                  <a:pt x="3999577" y="2426146"/>
                </a:cubicBezTo>
                <a:cubicBezTo>
                  <a:pt x="3841582" y="2480228"/>
                  <a:pt x="3649577" y="2401775"/>
                  <a:pt x="3436256" y="2426146"/>
                </a:cubicBezTo>
                <a:cubicBezTo>
                  <a:pt x="3222935" y="2450517"/>
                  <a:pt x="3018007" y="2400110"/>
                  <a:pt x="2760271" y="2426146"/>
                </a:cubicBezTo>
                <a:cubicBezTo>
                  <a:pt x="2502536" y="2452182"/>
                  <a:pt x="2246310" y="2386462"/>
                  <a:pt x="2084287" y="2426146"/>
                </a:cubicBezTo>
                <a:cubicBezTo>
                  <a:pt x="1922264" y="2465830"/>
                  <a:pt x="1628161" y="2366351"/>
                  <a:pt x="1464634" y="2426146"/>
                </a:cubicBezTo>
                <a:cubicBezTo>
                  <a:pt x="1301107" y="2485941"/>
                  <a:pt x="1078696" y="2357460"/>
                  <a:pt x="844981" y="2426146"/>
                </a:cubicBezTo>
                <a:cubicBezTo>
                  <a:pt x="611266" y="2494832"/>
                  <a:pt x="258716" y="2377402"/>
                  <a:pt x="0" y="2426146"/>
                </a:cubicBezTo>
                <a:cubicBezTo>
                  <a:pt x="-47525" y="2325936"/>
                  <a:pt x="38380" y="2115858"/>
                  <a:pt x="0" y="1989440"/>
                </a:cubicBezTo>
                <a:cubicBezTo>
                  <a:pt x="-38380" y="1863022"/>
                  <a:pt x="10" y="1629374"/>
                  <a:pt x="0" y="1504211"/>
                </a:cubicBezTo>
                <a:cubicBezTo>
                  <a:pt x="-10" y="1379048"/>
                  <a:pt x="20256" y="1133836"/>
                  <a:pt x="0" y="1018981"/>
                </a:cubicBezTo>
                <a:cubicBezTo>
                  <a:pt x="-20256" y="904126"/>
                  <a:pt x="16233" y="753304"/>
                  <a:pt x="0" y="606536"/>
                </a:cubicBezTo>
                <a:cubicBezTo>
                  <a:pt x="-16233" y="459768"/>
                  <a:pt x="6729" y="154350"/>
                  <a:pt x="0" y="0"/>
                </a:cubicBezTo>
                <a:close/>
              </a:path>
              <a:path w="5633207" h="2426146" stroke="0" extrusionOk="0">
                <a:moveTo>
                  <a:pt x="0" y="0"/>
                </a:moveTo>
                <a:cubicBezTo>
                  <a:pt x="192610" y="-58285"/>
                  <a:pt x="279978" y="9969"/>
                  <a:pt x="506989" y="0"/>
                </a:cubicBezTo>
                <a:cubicBezTo>
                  <a:pt x="734000" y="-9969"/>
                  <a:pt x="773297" y="23353"/>
                  <a:pt x="901313" y="0"/>
                </a:cubicBezTo>
                <a:cubicBezTo>
                  <a:pt x="1029329" y="-23353"/>
                  <a:pt x="1246724" y="1515"/>
                  <a:pt x="1577298" y="0"/>
                </a:cubicBezTo>
                <a:cubicBezTo>
                  <a:pt x="1907873" y="-1515"/>
                  <a:pt x="1863603" y="43044"/>
                  <a:pt x="2084287" y="0"/>
                </a:cubicBezTo>
                <a:cubicBezTo>
                  <a:pt x="2304971" y="-43044"/>
                  <a:pt x="2381260" y="28481"/>
                  <a:pt x="2591275" y="0"/>
                </a:cubicBezTo>
                <a:cubicBezTo>
                  <a:pt x="2801290" y="-28481"/>
                  <a:pt x="3116493" y="80471"/>
                  <a:pt x="3267260" y="0"/>
                </a:cubicBezTo>
                <a:cubicBezTo>
                  <a:pt x="3418027" y="-80471"/>
                  <a:pt x="3616482" y="4662"/>
                  <a:pt x="3717917" y="0"/>
                </a:cubicBezTo>
                <a:cubicBezTo>
                  <a:pt x="3819352" y="-4662"/>
                  <a:pt x="4151787" y="45032"/>
                  <a:pt x="4393901" y="0"/>
                </a:cubicBezTo>
                <a:cubicBezTo>
                  <a:pt x="4636015" y="-45032"/>
                  <a:pt x="4736543" y="49601"/>
                  <a:pt x="5069886" y="0"/>
                </a:cubicBezTo>
                <a:cubicBezTo>
                  <a:pt x="5403229" y="-49601"/>
                  <a:pt x="5451893" y="1689"/>
                  <a:pt x="5633207" y="0"/>
                </a:cubicBezTo>
                <a:cubicBezTo>
                  <a:pt x="5668944" y="204016"/>
                  <a:pt x="5614603" y="405273"/>
                  <a:pt x="5633207" y="533752"/>
                </a:cubicBezTo>
                <a:cubicBezTo>
                  <a:pt x="5651811" y="662231"/>
                  <a:pt x="5621769" y="847421"/>
                  <a:pt x="5633207" y="1043243"/>
                </a:cubicBezTo>
                <a:cubicBezTo>
                  <a:pt x="5644645" y="1239065"/>
                  <a:pt x="5589388" y="1370104"/>
                  <a:pt x="5633207" y="1455688"/>
                </a:cubicBezTo>
                <a:cubicBezTo>
                  <a:pt x="5677026" y="1541273"/>
                  <a:pt x="5617833" y="1727677"/>
                  <a:pt x="5633207" y="1940917"/>
                </a:cubicBezTo>
                <a:cubicBezTo>
                  <a:pt x="5648581" y="2154157"/>
                  <a:pt x="5602774" y="2309107"/>
                  <a:pt x="5633207" y="2426146"/>
                </a:cubicBezTo>
                <a:cubicBezTo>
                  <a:pt x="5375586" y="2465791"/>
                  <a:pt x="5279194" y="2398065"/>
                  <a:pt x="5069886" y="2426146"/>
                </a:cubicBezTo>
                <a:cubicBezTo>
                  <a:pt x="4860578" y="2454227"/>
                  <a:pt x="4604189" y="2378523"/>
                  <a:pt x="4393901" y="2426146"/>
                </a:cubicBezTo>
                <a:cubicBezTo>
                  <a:pt x="4183613" y="2473769"/>
                  <a:pt x="4000278" y="2424736"/>
                  <a:pt x="3830581" y="2426146"/>
                </a:cubicBezTo>
                <a:cubicBezTo>
                  <a:pt x="3660884" y="2427556"/>
                  <a:pt x="3540571" y="2399241"/>
                  <a:pt x="3436256" y="2426146"/>
                </a:cubicBezTo>
                <a:cubicBezTo>
                  <a:pt x="3331941" y="2453051"/>
                  <a:pt x="3183961" y="2419581"/>
                  <a:pt x="2985600" y="2426146"/>
                </a:cubicBezTo>
                <a:cubicBezTo>
                  <a:pt x="2787239" y="2432711"/>
                  <a:pt x="2591492" y="2398512"/>
                  <a:pt x="2309615" y="2426146"/>
                </a:cubicBezTo>
                <a:cubicBezTo>
                  <a:pt x="2027739" y="2453780"/>
                  <a:pt x="1862321" y="2362004"/>
                  <a:pt x="1746294" y="2426146"/>
                </a:cubicBezTo>
                <a:cubicBezTo>
                  <a:pt x="1630267" y="2490288"/>
                  <a:pt x="1472047" y="2379765"/>
                  <a:pt x="1295638" y="2426146"/>
                </a:cubicBezTo>
                <a:cubicBezTo>
                  <a:pt x="1119229" y="2472527"/>
                  <a:pt x="1007595" y="2362891"/>
                  <a:pt x="732317" y="2426146"/>
                </a:cubicBezTo>
                <a:cubicBezTo>
                  <a:pt x="457039" y="2489401"/>
                  <a:pt x="215910" y="2407060"/>
                  <a:pt x="0" y="2426146"/>
                </a:cubicBezTo>
                <a:cubicBezTo>
                  <a:pt x="-7286" y="2280674"/>
                  <a:pt x="32675" y="2125741"/>
                  <a:pt x="0" y="2013701"/>
                </a:cubicBezTo>
                <a:cubicBezTo>
                  <a:pt x="-32675" y="1901662"/>
                  <a:pt x="58008" y="1678507"/>
                  <a:pt x="0" y="1504211"/>
                </a:cubicBezTo>
                <a:cubicBezTo>
                  <a:pt x="-58008" y="1329915"/>
                  <a:pt x="41607" y="1198380"/>
                  <a:pt x="0" y="1067504"/>
                </a:cubicBezTo>
                <a:cubicBezTo>
                  <a:pt x="-41607" y="936628"/>
                  <a:pt x="52815" y="716379"/>
                  <a:pt x="0" y="533752"/>
                </a:cubicBezTo>
                <a:cubicBezTo>
                  <a:pt x="-52815" y="351125"/>
                  <a:pt x="41132" y="172754"/>
                  <a:pt x="0" y="0"/>
                </a:cubicBezTo>
                <a:close/>
              </a:path>
            </a:pathLst>
          </a:custGeom>
          <a:ln w="19050">
            <a:solidFill>
              <a:srgbClr val="002060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sk:type>
                    <ask:lineSketchScribble/>
                  </ask:type>
                </ask:lineSketchStyleProps>
              </a:ext>
            </a:extLst>
          </a:ln>
          <a:effectLst>
            <a:softEdge rad="0"/>
          </a:effectLst>
        </p:spPr>
        <p:txBody>
          <a:bodyPr>
            <a:normAutofit/>
          </a:bodyPr>
          <a:lstStyle/>
          <a:p>
            <a:pPr marL="0" indent="0">
              <a:spcBef>
                <a:spcPts val="400"/>
              </a:spcBef>
              <a:buNone/>
            </a:pPr>
            <a:r>
              <a:rPr lang="ru-RU" sz="2400" dirty="0">
                <a:latin typeface="+mn-lt"/>
              </a:rPr>
              <a:t>Предоставляет готовые решения для безопасности, сериализации / </a:t>
            </a:r>
            <a:r>
              <a:rPr lang="ru-RU" sz="2400" dirty="0" err="1">
                <a:latin typeface="+mn-lt"/>
              </a:rPr>
              <a:t>десериализации</a:t>
            </a:r>
            <a:r>
              <a:rPr lang="ru-RU" sz="2400" dirty="0">
                <a:latin typeface="+mn-lt"/>
              </a:rPr>
              <a:t>, интеграций, (СУБД, клиенты, серверы, брокеры сообщений) и т.д. </a:t>
            </a:r>
            <a:br>
              <a:rPr lang="ru-RU" sz="2400" dirty="0">
                <a:latin typeface="+mn-lt"/>
              </a:rPr>
            </a:br>
            <a:r>
              <a:rPr lang="ru-RU" sz="2400" dirty="0">
                <a:latin typeface="+mn-lt"/>
              </a:rPr>
              <a:t>То есть позволяет заниматься в основном бизнес – логикой</a:t>
            </a:r>
          </a:p>
          <a:p>
            <a:pPr marL="0" indent="0">
              <a:spcBef>
                <a:spcPts val="400"/>
              </a:spcBef>
              <a:buNone/>
            </a:pPr>
            <a:endParaRPr lang="en-US" sz="2000" dirty="0"/>
          </a:p>
        </p:txBody>
      </p:sp>
      <p:sp>
        <p:nvSpPr>
          <p:cNvPr id="11" name="Объект 2">
            <a:extLst>
              <a:ext uri="{FF2B5EF4-FFF2-40B4-BE49-F238E27FC236}">
                <a16:creationId xmlns:a16="http://schemas.microsoft.com/office/drawing/2014/main" id="{CEAAC377-66BC-CF8F-D40D-7B6947CCFE59}"/>
              </a:ext>
            </a:extLst>
          </p:cNvPr>
          <p:cNvSpPr txBox="1">
            <a:spLocks/>
          </p:cNvSpPr>
          <p:nvPr/>
        </p:nvSpPr>
        <p:spPr>
          <a:xfrm>
            <a:off x="7403439" y="1296000"/>
            <a:ext cx="4428561" cy="2133000"/>
          </a:xfrm>
          <a:custGeom>
            <a:avLst/>
            <a:gdLst>
              <a:gd name="connsiteX0" fmla="*/ 0 w 4428561"/>
              <a:gd name="connsiteY0" fmla="*/ 0 h 2133000"/>
              <a:gd name="connsiteX1" fmla="*/ 509285 w 4428561"/>
              <a:gd name="connsiteY1" fmla="*/ 0 h 2133000"/>
              <a:gd name="connsiteX2" fmla="*/ 1062855 w 4428561"/>
              <a:gd name="connsiteY2" fmla="*/ 0 h 2133000"/>
              <a:gd name="connsiteX3" fmla="*/ 1704996 w 4428561"/>
              <a:gd name="connsiteY3" fmla="*/ 0 h 2133000"/>
              <a:gd name="connsiteX4" fmla="*/ 2302852 w 4428561"/>
              <a:gd name="connsiteY4" fmla="*/ 0 h 2133000"/>
              <a:gd name="connsiteX5" fmla="*/ 2723565 w 4428561"/>
              <a:gd name="connsiteY5" fmla="*/ 0 h 2133000"/>
              <a:gd name="connsiteX6" fmla="*/ 3232850 w 4428561"/>
              <a:gd name="connsiteY6" fmla="*/ 0 h 2133000"/>
              <a:gd name="connsiteX7" fmla="*/ 3874991 w 4428561"/>
              <a:gd name="connsiteY7" fmla="*/ 0 h 2133000"/>
              <a:gd name="connsiteX8" fmla="*/ 4428561 w 4428561"/>
              <a:gd name="connsiteY8" fmla="*/ 0 h 2133000"/>
              <a:gd name="connsiteX9" fmla="*/ 4428561 w 4428561"/>
              <a:gd name="connsiteY9" fmla="*/ 554580 h 2133000"/>
              <a:gd name="connsiteX10" fmla="*/ 4428561 w 4428561"/>
              <a:gd name="connsiteY10" fmla="*/ 1023840 h 2133000"/>
              <a:gd name="connsiteX11" fmla="*/ 4428561 w 4428561"/>
              <a:gd name="connsiteY11" fmla="*/ 1514430 h 2133000"/>
              <a:gd name="connsiteX12" fmla="*/ 4428561 w 4428561"/>
              <a:gd name="connsiteY12" fmla="*/ 2133000 h 2133000"/>
              <a:gd name="connsiteX13" fmla="*/ 3963562 w 4428561"/>
              <a:gd name="connsiteY13" fmla="*/ 2133000 h 2133000"/>
              <a:gd name="connsiteX14" fmla="*/ 3542849 w 4428561"/>
              <a:gd name="connsiteY14" fmla="*/ 2133000 h 2133000"/>
              <a:gd name="connsiteX15" fmla="*/ 3122136 w 4428561"/>
              <a:gd name="connsiteY15" fmla="*/ 2133000 h 2133000"/>
              <a:gd name="connsiteX16" fmla="*/ 2524280 w 4428561"/>
              <a:gd name="connsiteY16" fmla="*/ 2133000 h 2133000"/>
              <a:gd name="connsiteX17" fmla="*/ 2103566 w 4428561"/>
              <a:gd name="connsiteY17" fmla="*/ 2133000 h 2133000"/>
              <a:gd name="connsiteX18" fmla="*/ 1549996 w 4428561"/>
              <a:gd name="connsiteY18" fmla="*/ 2133000 h 2133000"/>
              <a:gd name="connsiteX19" fmla="*/ 1084997 w 4428561"/>
              <a:gd name="connsiteY19" fmla="*/ 2133000 h 2133000"/>
              <a:gd name="connsiteX20" fmla="*/ 531427 w 4428561"/>
              <a:gd name="connsiteY20" fmla="*/ 2133000 h 2133000"/>
              <a:gd name="connsiteX21" fmla="*/ 0 w 4428561"/>
              <a:gd name="connsiteY21" fmla="*/ 2133000 h 2133000"/>
              <a:gd name="connsiteX22" fmla="*/ 0 w 4428561"/>
              <a:gd name="connsiteY22" fmla="*/ 1599750 h 2133000"/>
              <a:gd name="connsiteX23" fmla="*/ 0 w 4428561"/>
              <a:gd name="connsiteY23" fmla="*/ 1087830 h 2133000"/>
              <a:gd name="connsiteX24" fmla="*/ 0 w 4428561"/>
              <a:gd name="connsiteY24" fmla="*/ 575910 h 2133000"/>
              <a:gd name="connsiteX25" fmla="*/ 0 w 4428561"/>
              <a:gd name="connsiteY25" fmla="*/ 0 h 213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4428561" h="2133000" fill="none" extrusionOk="0">
                <a:moveTo>
                  <a:pt x="0" y="0"/>
                </a:moveTo>
                <a:cubicBezTo>
                  <a:pt x="156764" y="-44857"/>
                  <a:pt x="337106" y="2962"/>
                  <a:pt x="509285" y="0"/>
                </a:cubicBezTo>
                <a:cubicBezTo>
                  <a:pt x="681465" y="-2962"/>
                  <a:pt x="922320" y="52323"/>
                  <a:pt x="1062855" y="0"/>
                </a:cubicBezTo>
                <a:cubicBezTo>
                  <a:pt x="1203390" y="-52323"/>
                  <a:pt x="1459457" y="76135"/>
                  <a:pt x="1704996" y="0"/>
                </a:cubicBezTo>
                <a:cubicBezTo>
                  <a:pt x="1950535" y="-76135"/>
                  <a:pt x="2020666" y="18652"/>
                  <a:pt x="2302852" y="0"/>
                </a:cubicBezTo>
                <a:cubicBezTo>
                  <a:pt x="2585038" y="-18652"/>
                  <a:pt x="2588731" y="25319"/>
                  <a:pt x="2723565" y="0"/>
                </a:cubicBezTo>
                <a:cubicBezTo>
                  <a:pt x="2858399" y="-25319"/>
                  <a:pt x="3044888" y="3627"/>
                  <a:pt x="3232850" y="0"/>
                </a:cubicBezTo>
                <a:cubicBezTo>
                  <a:pt x="3420812" y="-3627"/>
                  <a:pt x="3661296" y="29870"/>
                  <a:pt x="3874991" y="0"/>
                </a:cubicBezTo>
                <a:cubicBezTo>
                  <a:pt x="4088686" y="-29870"/>
                  <a:pt x="4236034" y="2573"/>
                  <a:pt x="4428561" y="0"/>
                </a:cubicBezTo>
                <a:cubicBezTo>
                  <a:pt x="4486245" y="200390"/>
                  <a:pt x="4422844" y="373274"/>
                  <a:pt x="4428561" y="554580"/>
                </a:cubicBezTo>
                <a:cubicBezTo>
                  <a:pt x="4434278" y="735886"/>
                  <a:pt x="4392659" y="848690"/>
                  <a:pt x="4428561" y="1023840"/>
                </a:cubicBezTo>
                <a:cubicBezTo>
                  <a:pt x="4464463" y="1198990"/>
                  <a:pt x="4398437" y="1290018"/>
                  <a:pt x="4428561" y="1514430"/>
                </a:cubicBezTo>
                <a:cubicBezTo>
                  <a:pt x="4458685" y="1738842"/>
                  <a:pt x="4368321" y="1843066"/>
                  <a:pt x="4428561" y="2133000"/>
                </a:cubicBezTo>
                <a:cubicBezTo>
                  <a:pt x="4305738" y="2186642"/>
                  <a:pt x="4104634" y="2093732"/>
                  <a:pt x="3963562" y="2133000"/>
                </a:cubicBezTo>
                <a:cubicBezTo>
                  <a:pt x="3822490" y="2172268"/>
                  <a:pt x="3673840" y="2094267"/>
                  <a:pt x="3542849" y="2133000"/>
                </a:cubicBezTo>
                <a:cubicBezTo>
                  <a:pt x="3411858" y="2171733"/>
                  <a:pt x="3317032" y="2109662"/>
                  <a:pt x="3122136" y="2133000"/>
                </a:cubicBezTo>
                <a:cubicBezTo>
                  <a:pt x="2927240" y="2156338"/>
                  <a:pt x="2687918" y="2118412"/>
                  <a:pt x="2524280" y="2133000"/>
                </a:cubicBezTo>
                <a:cubicBezTo>
                  <a:pt x="2360642" y="2147588"/>
                  <a:pt x="2295540" y="2127740"/>
                  <a:pt x="2103566" y="2133000"/>
                </a:cubicBezTo>
                <a:cubicBezTo>
                  <a:pt x="1911592" y="2138260"/>
                  <a:pt x="1762504" y="2070033"/>
                  <a:pt x="1549996" y="2133000"/>
                </a:cubicBezTo>
                <a:cubicBezTo>
                  <a:pt x="1337488" y="2195967"/>
                  <a:pt x="1270521" y="2103345"/>
                  <a:pt x="1084997" y="2133000"/>
                </a:cubicBezTo>
                <a:cubicBezTo>
                  <a:pt x="899473" y="2162655"/>
                  <a:pt x="721335" y="2093540"/>
                  <a:pt x="531427" y="2133000"/>
                </a:cubicBezTo>
                <a:cubicBezTo>
                  <a:pt x="341519" y="2172460"/>
                  <a:pt x="256829" y="2094676"/>
                  <a:pt x="0" y="2133000"/>
                </a:cubicBezTo>
                <a:cubicBezTo>
                  <a:pt x="-47167" y="1985268"/>
                  <a:pt x="32542" y="1845656"/>
                  <a:pt x="0" y="1599750"/>
                </a:cubicBezTo>
                <a:cubicBezTo>
                  <a:pt x="-32542" y="1353844"/>
                  <a:pt x="54438" y="1277732"/>
                  <a:pt x="0" y="1087830"/>
                </a:cubicBezTo>
                <a:cubicBezTo>
                  <a:pt x="-54438" y="897928"/>
                  <a:pt x="5902" y="783749"/>
                  <a:pt x="0" y="575910"/>
                </a:cubicBezTo>
                <a:cubicBezTo>
                  <a:pt x="-5902" y="368071"/>
                  <a:pt x="68018" y="179552"/>
                  <a:pt x="0" y="0"/>
                </a:cubicBezTo>
                <a:close/>
              </a:path>
              <a:path w="4428561" h="2133000" stroke="0" extrusionOk="0">
                <a:moveTo>
                  <a:pt x="0" y="0"/>
                </a:moveTo>
                <a:cubicBezTo>
                  <a:pt x="195943" y="-33339"/>
                  <a:pt x="286047" y="33162"/>
                  <a:pt x="509285" y="0"/>
                </a:cubicBezTo>
                <a:cubicBezTo>
                  <a:pt x="732524" y="-33162"/>
                  <a:pt x="773321" y="15244"/>
                  <a:pt x="929998" y="0"/>
                </a:cubicBezTo>
                <a:cubicBezTo>
                  <a:pt x="1086675" y="-15244"/>
                  <a:pt x="1415450" y="63697"/>
                  <a:pt x="1572139" y="0"/>
                </a:cubicBezTo>
                <a:cubicBezTo>
                  <a:pt x="1728828" y="-63697"/>
                  <a:pt x="1927829" y="55942"/>
                  <a:pt x="2081424" y="0"/>
                </a:cubicBezTo>
                <a:cubicBezTo>
                  <a:pt x="2235020" y="-55942"/>
                  <a:pt x="2337839" y="4914"/>
                  <a:pt x="2590708" y="0"/>
                </a:cubicBezTo>
                <a:cubicBezTo>
                  <a:pt x="2843577" y="-4914"/>
                  <a:pt x="2978957" y="4127"/>
                  <a:pt x="3232850" y="0"/>
                </a:cubicBezTo>
                <a:cubicBezTo>
                  <a:pt x="3486743" y="-4127"/>
                  <a:pt x="3519153" y="39343"/>
                  <a:pt x="3697848" y="0"/>
                </a:cubicBezTo>
                <a:cubicBezTo>
                  <a:pt x="3876543" y="-39343"/>
                  <a:pt x="4209331" y="11868"/>
                  <a:pt x="4428561" y="0"/>
                </a:cubicBezTo>
                <a:cubicBezTo>
                  <a:pt x="4477357" y="159491"/>
                  <a:pt x="4420054" y="353680"/>
                  <a:pt x="4428561" y="575910"/>
                </a:cubicBezTo>
                <a:cubicBezTo>
                  <a:pt x="4437068" y="798140"/>
                  <a:pt x="4417150" y="909652"/>
                  <a:pt x="4428561" y="1066500"/>
                </a:cubicBezTo>
                <a:cubicBezTo>
                  <a:pt x="4439972" y="1223348"/>
                  <a:pt x="4401630" y="1374891"/>
                  <a:pt x="4428561" y="1599750"/>
                </a:cubicBezTo>
                <a:cubicBezTo>
                  <a:pt x="4455492" y="1824609"/>
                  <a:pt x="4392637" y="2008649"/>
                  <a:pt x="4428561" y="2133000"/>
                </a:cubicBezTo>
                <a:cubicBezTo>
                  <a:pt x="4240745" y="2179470"/>
                  <a:pt x="4168065" y="2103741"/>
                  <a:pt x="4007848" y="2133000"/>
                </a:cubicBezTo>
                <a:cubicBezTo>
                  <a:pt x="3847631" y="2162259"/>
                  <a:pt x="3520549" y="2126048"/>
                  <a:pt x="3365706" y="2133000"/>
                </a:cubicBezTo>
                <a:cubicBezTo>
                  <a:pt x="3210863" y="2139952"/>
                  <a:pt x="3075599" y="2115569"/>
                  <a:pt x="2900707" y="2133000"/>
                </a:cubicBezTo>
                <a:cubicBezTo>
                  <a:pt x="2725815" y="2150431"/>
                  <a:pt x="2524010" y="2107431"/>
                  <a:pt x="2347137" y="2133000"/>
                </a:cubicBezTo>
                <a:cubicBezTo>
                  <a:pt x="2170264" y="2158569"/>
                  <a:pt x="1887579" y="2075507"/>
                  <a:pt x="1704996" y="2133000"/>
                </a:cubicBezTo>
                <a:cubicBezTo>
                  <a:pt x="1522413" y="2190493"/>
                  <a:pt x="1423323" y="2101756"/>
                  <a:pt x="1151426" y="2133000"/>
                </a:cubicBezTo>
                <a:cubicBezTo>
                  <a:pt x="879529" y="2164244"/>
                  <a:pt x="842333" y="2094678"/>
                  <a:pt x="730713" y="2133000"/>
                </a:cubicBezTo>
                <a:cubicBezTo>
                  <a:pt x="619093" y="2171322"/>
                  <a:pt x="256628" y="2073760"/>
                  <a:pt x="0" y="2133000"/>
                </a:cubicBezTo>
                <a:cubicBezTo>
                  <a:pt x="-189" y="1870194"/>
                  <a:pt x="54718" y="1825260"/>
                  <a:pt x="0" y="1557090"/>
                </a:cubicBezTo>
                <a:cubicBezTo>
                  <a:pt x="-54718" y="1288920"/>
                  <a:pt x="62057" y="1172526"/>
                  <a:pt x="0" y="981180"/>
                </a:cubicBezTo>
                <a:cubicBezTo>
                  <a:pt x="-62057" y="789834"/>
                  <a:pt x="19694" y="400835"/>
                  <a:pt x="0" y="0"/>
                </a:cubicBezTo>
                <a:close/>
              </a:path>
            </a:pathLst>
          </a:custGeom>
          <a:ln w="19050">
            <a:solidFill>
              <a:srgbClr val="002060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sz="2400" dirty="0">
                <a:latin typeface="+mn-lt"/>
              </a:rPr>
              <a:t>Дает пользоваться результатами огромного накопленного опыта крутых разработчиков данного языка</a:t>
            </a:r>
            <a:br>
              <a:rPr lang="ru-RU" sz="2400" dirty="0">
                <a:latin typeface="+mn-lt"/>
              </a:rPr>
            </a:br>
            <a:r>
              <a:rPr lang="ru-RU" sz="2400" dirty="0">
                <a:latin typeface="+mn-lt"/>
              </a:rPr>
              <a:t>То есть помогает нам следовать лучшим практикам разработки</a:t>
            </a:r>
          </a:p>
        </p:txBody>
      </p:sp>
      <p:sp>
        <p:nvSpPr>
          <p:cNvPr id="12" name="Объект 2">
            <a:extLst>
              <a:ext uri="{FF2B5EF4-FFF2-40B4-BE49-F238E27FC236}">
                <a16:creationId xmlns:a16="http://schemas.microsoft.com/office/drawing/2014/main" id="{70751A1B-9B35-7574-1E36-F54296F9B5A5}"/>
              </a:ext>
            </a:extLst>
          </p:cNvPr>
          <p:cNvSpPr txBox="1">
            <a:spLocks/>
          </p:cNvSpPr>
          <p:nvPr/>
        </p:nvSpPr>
        <p:spPr>
          <a:xfrm>
            <a:off x="4096872" y="4082146"/>
            <a:ext cx="3998255" cy="1798596"/>
          </a:xfrm>
          <a:custGeom>
            <a:avLst/>
            <a:gdLst>
              <a:gd name="connsiteX0" fmla="*/ 0 w 3998255"/>
              <a:gd name="connsiteY0" fmla="*/ 0 h 1798596"/>
              <a:gd name="connsiteX1" fmla="*/ 531197 w 3998255"/>
              <a:gd name="connsiteY1" fmla="*/ 0 h 1798596"/>
              <a:gd name="connsiteX2" fmla="*/ 1022411 w 3998255"/>
              <a:gd name="connsiteY2" fmla="*/ 0 h 1798596"/>
              <a:gd name="connsiteX3" fmla="*/ 1633573 w 3998255"/>
              <a:gd name="connsiteY3" fmla="*/ 0 h 1798596"/>
              <a:gd name="connsiteX4" fmla="*/ 2204752 w 3998255"/>
              <a:gd name="connsiteY4" fmla="*/ 0 h 1798596"/>
              <a:gd name="connsiteX5" fmla="*/ 2775931 w 3998255"/>
              <a:gd name="connsiteY5" fmla="*/ 0 h 1798596"/>
              <a:gd name="connsiteX6" fmla="*/ 3427076 w 3998255"/>
              <a:gd name="connsiteY6" fmla="*/ 0 h 1798596"/>
              <a:gd name="connsiteX7" fmla="*/ 3998255 w 3998255"/>
              <a:gd name="connsiteY7" fmla="*/ 0 h 1798596"/>
              <a:gd name="connsiteX8" fmla="*/ 3998255 w 3998255"/>
              <a:gd name="connsiteY8" fmla="*/ 545574 h 1798596"/>
              <a:gd name="connsiteX9" fmla="*/ 3998255 w 3998255"/>
              <a:gd name="connsiteY9" fmla="*/ 1163092 h 1798596"/>
              <a:gd name="connsiteX10" fmla="*/ 3998255 w 3998255"/>
              <a:gd name="connsiteY10" fmla="*/ 1798596 h 1798596"/>
              <a:gd name="connsiteX11" fmla="*/ 3387093 w 3998255"/>
              <a:gd name="connsiteY11" fmla="*/ 1798596 h 1798596"/>
              <a:gd name="connsiteX12" fmla="*/ 2775931 w 3998255"/>
              <a:gd name="connsiteY12" fmla="*/ 1798596 h 1798596"/>
              <a:gd name="connsiteX13" fmla="*/ 2124787 w 3998255"/>
              <a:gd name="connsiteY13" fmla="*/ 1798596 h 1798596"/>
              <a:gd name="connsiteX14" fmla="*/ 1593590 w 3998255"/>
              <a:gd name="connsiteY14" fmla="*/ 1798596 h 1798596"/>
              <a:gd name="connsiteX15" fmla="*/ 942446 w 3998255"/>
              <a:gd name="connsiteY15" fmla="*/ 1798596 h 1798596"/>
              <a:gd name="connsiteX16" fmla="*/ 0 w 3998255"/>
              <a:gd name="connsiteY16" fmla="*/ 1798596 h 1798596"/>
              <a:gd name="connsiteX17" fmla="*/ 0 w 3998255"/>
              <a:gd name="connsiteY17" fmla="*/ 1253022 h 1798596"/>
              <a:gd name="connsiteX18" fmla="*/ 0 w 3998255"/>
              <a:gd name="connsiteY18" fmla="*/ 635504 h 1798596"/>
              <a:gd name="connsiteX19" fmla="*/ 0 w 3998255"/>
              <a:gd name="connsiteY19" fmla="*/ 0 h 1798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998255" h="1798596" fill="none" extrusionOk="0">
                <a:moveTo>
                  <a:pt x="0" y="0"/>
                </a:moveTo>
                <a:cubicBezTo>
                  <a:pt x="239355" y="-17621"/>
                  <a:pt x="348245" y="12408"/>
                  <a:pt x="531197" y="0"/>
                </a:cubicBezTo>
                <a:cubicBezTo>
                  <a:pt x="714149" y="-12408"/>
                  <a:pt x="821375" y="55325"/>
                  <a:pt x="1022411" y="0"/>
                </a:cubicBezTo>
                <a:cubicBezTo>
                  <a:pt x="1223447" y="-55325"/>
                  <a:pt x="1492932" y="69326"/>
                  <a:pt x="1633573" y="0"/>
                </a:cubicBezTo>
                <a:cubicBezTo>
                  <a:pt x="1774214" y="-69326"/>
                  <a:pt x="1946302" y="20086"/>
                  <a:pt x="2204752" y="0"/>
                </a:cubicBezTo>
                <a:cubicBezTo>
                  <a:pt x="2463202" y="-20086"/>
                  <a:pt x="2529341" y="8451"/>
                  <a:pt x="2775931" y="0"/>
                </a:cubicBezTo>
                <a:cubicBezTo>
                  <a:pt x="3022521" y="-8451"/>
                  <a:pt x="3146791" y="42855"/>
                  <a:pt x="3427076" y="0"/>
                </a:cubicBezTo>
                <a:cubicBezTo>
                  <a:pt x="3707362" y="-42855"/>
                  <a:pt x="3837868" y="22422"/>
                  <a:pt x="3998255" y="0"/>
                </a:cubicBezTo>
                <a:cubicBezTo>
                  <a:pt x="4001698" y="211785"/>
                  <a:pt x="3938152" y="375736"/>
                  <a:pt x="3998255" y="545574"/>
                </a:cubicBezTo>
                <a:cubicBezTo>
                  <a:pt x="4058358" y="715412"/>
                  <a:pt x="3966539" y="893283"/>
                  <a:pt x="3998255" y="1163092"/>
                </a:cubicBezTo>
                <a:cubicBezTo>
                  <a:pt x="4029971" y="1432901"/>
                  <a:pt x="3960409" y="1516143"/>
                  <a:pt x="3998255" y="1798596"/>
                </a:cubicBezTo>
                <a:cubicBezTo>
                  <a:pt x="3709455" y="1870766"/>
                  <a:pt x="3518393" y="1727881"/>
                  <a:pt x="3387093" y="1798596"/>
                </a:cubicBezTo>
                <a:cubicBezTo>
                  <a:pt x="3255793" y="1869311"/>
                  <a:pt x="2995410" y="1725699"/>
                  <a:pt x="2775931" y="1798596"/>
                </a:cubicBezTo>
                <a:cubicBezTo>
                  <a:pt x="2556452" y="1871493"/>
                  <a:pt x="2266145" y="1756909"/>
                  <a:pt x="2124787" y="1798596"/>
                </a:cubicBezTo>
                <a:cubicBezTo>
                  <a:pt x="1983429" y="1840283"/>
                  <a:pt x="1720457" y="1769550"/>
                  <a:pt x="1593590" y="1798596"/>
                </a:cubicBezTo>
                <a:cubicBezTo>
                  <a:pt x="1466723" y="1827642"/>
                  <a:pt x="1262540" y="1758036"/>
                  <a:pt x="942446" y="1798596"/>
                </a:cubicBezTo>
                <a:cubicBezTo>
                  <a:pt x="622352" y="1839156"/>
                  <a:pt x="385977" y="1744897"/>
                  <a:pt x="0" y="1798596"/>
                </a:cubicBezTo>
                <a:cubicBezTo>
                  <a:pt x="-20449" y="1618545"/>
                  <a:pt x="32616" y="1475405"/>
                  <a:pt x="0" y="1253022"/>
                </a:cubicBezTo>
                <a:cubicBezTo>
                  <a:pt x="-32616" y="1030639"/>
                  <a:pt x="66134" y="846270"/>
                  <a:pt x="0" y="635504"/>
                </a:cubicBezTo>
                <a:cubicBezTo>
                  <a:pt x="-66134" y="424738"/>
                  <a:pt x="73338" y="267528"/>
                  <a:pt x="0" y="0"/>
                </a:cubicBezTo>
                <a:close/>
              </a:path>
              <a:path w="3998255" h="1798596" stroke="0" extrusionOk="0">
                <a:moveTo>
                  <a:pt x="0" y="0"/>
                </a:moveTo>
                <a:cubicBezTo>
                  <a:pt x="224662" y="-47005"/>
                  <a:pt x="309795" y="30840"/>
                  <a:pt x="531197" y="0"/>
                </a:cubicBezTo>
                <a:cubicBezTo>
                  <a:pt x="752599" y="-30840"/>
                  <a:pt x="789612" y="11064"/>
                  <a:pt x="982428" y="0"/>
                </a:cubicBezTo>
                <a:cubicBezTo>
                  <a:pt x="1175244" y="-11064"/>
                  <a:pt x="1499243" y="46666"/>
                  <a:pt x="1633573" y="0"/>
                </a:cubicBezTo>
                <a:cubicBezTo>
                  <a:pt x="1767903" y="-46666"/>
                  <a:pt x="1909734" y="44645"/>
                  <a:pt x="2164769" y="0"/>
                </a:cubicBezTo>
                <a:cubicBezTo>
                  <a:pt x="2419804" y="-44645"/>
                  <a:pt x="2469007" y="11416"/>
                  <a:pt x="2695966" y="0"/>
                </a:cubicBezTo>
                <a:cubicBezTo>
                  <a:pt x="2922925" y="-11416"/>
                  <a:pt x="3163041" y="59363"/>
                  <a:pt x="3347111" y="0"/>
                </a:cubicBezTo>
                <a:cubicBezTo>
                  <a:pt x="3531182" y="-59363"/>
                  <a:pt x="3789977" y="39014"/>
                  <a:pt x="3998255" y="0"/>
                </a:cubicBezTo>
                <a:cubicBezTo>
                  <a:pt x="4011399" y="267065"/>
                  <a:pt x="3945990" y="339326"/>
                  <a:pt x="3998255" y="635504"/>
                </a:cubicBezTo>
                <a:cubicBezTo>
                  <a:pt x="4050520" y="931682"/>
                  <a:pt x="3932123" y="1019678"/>
                  <a:pt x="3998255" y="1199064"/>
                </a:cubicBezTo>
                <a:cubicBezTo>
                  <a:pt x="4064387" y="1378450"/>
                  <a:pt x="3953596" y="1585382"/>
                  <a:pt x="3998255" y="1798596"/>
                </a:cubicBezTo>
                <a:cubicBezTo>
                  <a:pt x="3719141" y="1817770"/>
                  <a:pt x="3617320" y="1740807"/>
                  <a:pt x="3427076" y="1798596"/>
                </a:cubicBezTo>
                <a:cubicBezTo>
                  <a:pt x="3236832" y="1856385"/>
                  <a:pt x="3012148" y="1777472"/>
                  <a:pt x="2895879" y="1798596"/>
                </a:cubicBezTo>
                <a:cubicBezTo>
                  <a:pt x="2779610" y="1819720"/>
                  <a:pt x="2421633" y="1745439"/>
                  <a:pt x="2244735" y="1798596"/>
                </a:cubicBezTo>
                <a:cubicBezTo>
                  <a:pt x="2067837" y="1851753"/>
                  <a:pt x="1844478" y="1793983"/>
                  <a:pt x="1593590" y="1798596"/>
                </a:cubicBezTo>
                <a:cubicBezTo>
                  <a:pt x="1342702" y="1803209"/>
                  <a:pt x="1339262" y="1744627"/>
                  <a:pt x="1102376" y="1798596"/>
                </a:cubicBezTo>
                <a:cubicBezTo>
                  <a:pt x="865490" y="1852565"/>
                  <a:pt x="676595" y="1750477"/>
                  <a:pt x="531197" y="1798596"/>
                </a:cubicBezTo>
                <a:cubicBezTo>
                  <a:pt x="385799" y="1846715"/>
                  <a:pt x="169757" y="1769597"/>
                  <a:pt x="0" y="1798596"/>
                </a:cubicBezTo>
                <a:cubicBezTo>
                  <a:pt x="-32202" y="1540199"/>
                  <a:pt x="2870" y="1341466"/>
                  <a:pt x="0" y="1199064"/>
                </a:cubicBezTo>
                <a:cubicBezTo>
                  <a:pt x="-2870" y="1056662"/>
                  <a:pt x="8070" y="763969"/>
                  <a:pt x="0" y="635504"/>
                </a:cubicBezTo>
                <a:cubicBezTo>
                  <a:pt x="-8070" y="507039"/>
                  <a:pt x="57755" y="270602"/>
                  <a:pt x="0" y="0"/>
                </a:cubicBezTo>
                <a:close/>
              </a:path>
            </a:pathLst>
          </a:custGeom>
          <a:ln w="19050">
            <a:solidFill>
              <a:srgbClr val="002060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sz="2400" dirty="0">
                <a:latin typeface="+mn-lt"/>
              </a:rPr>
              <a:t>Стандартизирует разработку, обеспечивая понимание архитектурный решений, написанного кода многими разработчиками</a:t>
            </a:r>
          </a:p>
        </p:txBody>
      </p:sp>
    </p:spTree>
    <p:extLst>
      <p:ext uri="{BB962C8B-B14F-4D97-AF65-F5344CB8AC3E}">
        <p14:creationId xmlns:p14="http://schemas.microsoft.com/office/powerpoint/2010/main" val="18329891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89C4EC-C009-BF8C-7DD6-6F11559B97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Объект 2">
            <a:extLst>
              <a:ext uri="{FF2B5EF4-FFF2-40B4-BE49-F238E27FC236}">
                <a16:creationId xmlns:a16="http://schemas.microsoft.com/office/drawing/2014/main" id="{75648F14-FFD9-B20D-BC06-CDC55611E40E}"/>
              </a:ext>
            </a:extLst>
          </p:cNvPr>
          <p:cNvSpPr txBox="1">
            <a:spLocks/>
          </p:cNvSpPr>
          <p:nvPr/>
        </p:nvSpPr>
        <p:spPr>
          <a:xfrm>
            <a:off x="359998" y="1259999"/>
            <a:ext cx="11473200" cy="5418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buNone/>
            </a:pPr>
            <a:r>
              <a:rPr lang="ru-RU" dirty="0">
                <a:latin typeface="+mn-lt"/>
              </a:rPr>
              <a:t>Описание, как создавать и управлять конкретным бином.</a:t>
            </a:r>
          </a:p>
          <a:p>
            <a:pPr marL="0" indent="0" fontAlgn="base">
              <a:buNone/>
            </a:pPr>
            <a:r>
              <a:rPr lang="ru-RU" dirty="0">
                <a:latin typeface="+mn-lt"/>
              </a:rPr>
              <a:t>Содержит:</a:t>
            </a:r>
          </a:p>
          <a:p>
            <a:pPr fontAlgn="base">
              <a:buFont typeface="Системный шрифт, обычный"/>
              <a:buChar char="−"/>
            </a:pPr>
            <a:r>
              <a:rPr lang="ru-RU" b="0" i="0" u="none" strike="noStrike" dirty="0">
                <a:effectLst/>
                <a:latin typeface="+mn-lt"/>
              </a:rPr>
              <a:t>Имя класса с указанием пакета.</a:t>
            </a:r>
          </a:p>
          <a:p>
            <a:pPr fontAlgn="base">
              <a:buFont typeface="Системный шрифт, обычный"/>
              <a:buChar char="−"/>
            </a:pPr>
            <a:r>
              <a:rPr lang="ru-RU" b="0" i="0" dirty="0">
                <a:effectLst/>
                <a:latin typeface="CustomSerif"/>
              </a:rPr>
              <a:t>Элементы поведенческой конфигурации бина, которые определяют, как бин должен вести себя в контейнере (</a:t>
            </a:r>
            <a:r>
              <a:rPr lang="en" b="0" i="0" dirty="0">
                <a:effectLst/>
                <a:latin typeface="CustomSerif"/>
              </a:rPr>
              <a:t>scope, </a:t>
            </a:r>
            <a:r>
              <a:rPr lang="ru-RU" b="0" i="0" dirty="0">
                <a:effectLst/>
                <a:latin typeface="CustomSerif"/>
              </a:rPr>
              <a:t>обратные вызовы жизненного цикла и т.д.).</a:t>
            </a:r>
            <a:endParaRPr lang="ru-RU" dirty="0">
              <a:latin typeface="+mn-lt"/>
            </a:endParaRPr>
          </a:p>
          <a:p>
            <a:pPr fontAlgn="base">
              <a:buFont typeface="Системный шрифт, обычный"/>
              <a:buChar char="−"/>
            </a:pPr>
            <a:r>
              <a:rPr lang="ru-RU" b="0" i="0" dirty="0">
                <a:effectLst/>
                <a:latin typeface="CustomSerif"/>
              </a:rPr>
              <a:t>Ссылки на другие </a:t>
            </a:r>
            <a:r>
              <a:rPr lang="en" b="0" i="0" dirty="0">
                <a:effectLst/>
                <a:latin typeface="CustomSerif"/>
              </a:rPr>
              <a:t>bean-</a:t>
            </a:r>
            <a:r>
              <a:rPr lang="ru-RU" b="0" i="0" dirty="0">
                <a:effectLst/>
                <a:latin typeface="CustomSerif"/>
              </a:rPr>
              <a:t>компоненты, которые необходимы для его работы. Эти ссылки также называются зависимостями.</a:t>
            </a:r>
          </a:p>
          <a:p>
            <a:pPr fontAlgn="base">
              <a:buFont typeface="Системный шрифт, обычный"/>
              <a:buChar char="−"/>
            </a:pPr>
            <a:r>
              <a:rPr lang="ru-RU" b="0" i="0" dirty="0">
                <a:effectLst/>
                <a:latin typeface="CustomSerif"/>
              </a:rPr>
              <a:t>Другие параметры конфигурации для установки во вновь созданном объекте, например, ограничение размера пула или количество соединений, используемых в </a:t>
            </a:r>
            <a:r>
              <a:rPr lang="ru-RU" b="0" i="0" dirty="0" err="1">
                <a:effectLst/>
                <a:latin typeface="CustomSerif"/>
              </a:rPr>
              <a:t>бине</a:t>
            </a:r>
            <a:r>
              <a:rPr lang="ru-RU" b="0" i="0" dirty="0">
                <a:effectLst/>
                <a:latin typeface="CustomSerif"/>
              </a:rPr>
              <a:t>, который управляет пулом соединений.</a:t>
            </a:r>
          </a:p>
          <a:p>
            <a:pPr fontAlgn="base">
              <a:buFont typeface="Системный шрифт, обычный"/>
              <a:buChar char="−"/>
            </a:pPr>
            <a:endParaRPr lang="ru-RU" b="0" i="0" u="none" strike="noStrike" dirty="0">
              <a:effectLst/>
              <a:latin typeface="+mn-lt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CB52229-F8EC-DA57-6CC4-7CAACC9D56D6}"/>
              </a:ext>
            </a:extLst>
          </p:cNvPr>
          <p:cNvSpPr txBox="1">
            <a:spLocks/>
          </p:cNvSpPr>
          <p:nvPr/>
        </p:nvSpPr>
        <p:spPr>
          <a:xfrm>
            <a:off x="360000" y="179999"/>
            <a:ext cx="11473198" cy="72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" sz="4000" b="0" i="0" u="none" strike="noStrike" dirty="0">
                <a:effectLst/>
              </a:rPr>
              <a:t>BeanDefinition</a:t>
            </a:r>
            <a:endParaRPr lang="en-US" sz="4000" dirty="0"/>
          </a:p>
        </p:txBody>
      </p:sp>
      <p:pic>
        <p:nvPicPr>
          <p:cNvPr id="2" name="Рисунок 1" descr="Изображение выглядит как Графика, графическая вставка, графический дизайн, творческий подход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A64AA4F0-A7B5-4976-E7BF-A6CA216141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2800" y="5371200"/>
            <a:ext cx="1308537" cy="1308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9861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60558D-0FC6-EE38-43F4-7F8E6DCD06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Объект 2">
            <a:extLst>
              <a:ext uri="{FF2B5EF4-FFF2-40B4-BE49-F238E27FC236}">
                <a16:creationId xmlns:a16="http://schemas.microsoft.com/office/drawing/2014/main" id="{C620C97A-EA22-697B-FA45-A287049E6D67}"/>
              </a:ext>
            </a:extLst>
          </p:cNvPr>
          <p:cNvSpPr txBox="1">
            <a:spLocks/>
          </p:cNvSpPr>
          <p:nvPr/>
        </p:nvSpPr>
        <p:spPr>
          <a:xfrm>
            <a:off x="359998" y="1259999"/>
            <a:ext cx="11473200" cy="5418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buNone/>
            </a:pPr>
            <a:r>
              <a:rPr lang="en-US" dirty="0">
                <a:latin typeface="+mn-lt"/>
              </a:rPr>
              <a:t>Spring </a:t>
            </a:r>
            <a:r>
              <a:rPr lang="ru-RU" dirty="0">
                <a:latin typeface="+mn-lt"/>
              </a:rPr>
              <a:t>обошел все конфигурацию, (даже, если использовалось несколько типов конфигурации) и создал </a:t>
            </a:r>
            <a:r>
              <a:rPr lang="en-US" b="1" u="none" strike="noStrike" dirty="0">
                <a:effectLst/>
                <a:latin typeface="+mn-lt"/>
              </a:rPr>
              <a:t>BeanDefinitionMap</a:t>
            </a:r>
            <a:r>
              <a:rPr lang="ru-RU" dirty="0">
                <a:latin typeface="+mn-lt"/>
              </a:rPr>
              <a:t>, в которой лежат </a:t>
            </a:r>
            <a:r>
              <a:rPr lang="en-US" b="1" dirty="0">
                <a:latin typeface="+mn-lt"/>
              </a:rPr>
              <a:t>BeanDefinition</a:t>
            </a:r>
            <a:r>
              <a:rPr lang="en-US" dirty="0">
                <a:latin typeface="+mn-lt"/>
              </a:rPr>
              <a:t> </a:t>
            </a:r>
            <a:r>
              <a:rPr lang="ru-RU" dirty="0">
                <a:latin typeface="+mn-lt"/>
              </a:rPr>
              <a:t>для каждого, необходимого нам, бина.</a:t>
            </a:r>
            <a:endParaRPr lang="ru-RU" b="0" i="0" u="none" strike="noStrike" dirty="0">
              <a:effectLst/>
              <a:latin typeface="+mn-lt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7078815-46B0-3EB5-A37A-EB5ED1FF05C3}"/>
              </a:ext>
            </a:extLst>
          </p:cNvPr>
          <p:cNvSpPr txBox="1">
            <a:spLocks/>
          </p:cNvSpPr>
          <p:nvPr/>
        </p:nvSpPr>
        <p:spPr>
          <a:xfrm>
            <a:off x="360000" y="179999"/>
            <a:ext cx="11473198" cy="72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dirty="0"/>
              <a:t>Итоги первого этапа</a:t>
            </a:r>
            <a:endParaRPr lang="en-US" sz="4000" dirty="0"/>
          </a:p>
        </p:txBody>
      </p:sp>
      <p:pic>
        <p:nvPicPr>
          <p:cNvPr id="2" name="Рисунок 1" descr="Изображение выглядит как Графика, графическая вставка, графический дизайн, творческий подход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4C373ABC-0223-20D7-CA49-421491B6C4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2800" y="5371200"/>
            <a:ext cx="1308537" cy="1308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3541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868FFA-BF63-B888-2FD9-0B8611ADF6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B4F3118-EE61-7F07-0BCA-98A3D4EE7822}"/>
              </a:ext>
            </a:extLst>
          </p:cNvPr>
          <p:cNvSpPr txBox="1">
            <a:spLocks/>
          </p:cNvSpPr>
          <p:nvPr/>
        </p:nvSpPr>
        <p:spPr>
          <a:xfrm>
            <a:off x="360000" y="179999"/>
            <a:ext cx="11473198" cy="72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/>
              <a:t>Этап 2. </a:t>
            </a:r>
            <a:r>
              <a:rPr lang="ru-RU" dirty="0">
                <a:solidFill>
                  <a:srgbClr val="002060"/>
                </a:solidFill>
              </a:rPr>
              <a:t>Настройка созданных </a:t>
            </a:r>
            <a:r>
              <a:rPr lang="en-US" dirty="0">
                <a:solidFill>
                  <a:srgbClr val="002060"/>
                </a:solidFill>
              </a:rPr>
              <a:t>BeanDefinition</a:t>
            </a:r>
            <a:endParaRPr lang="ru-RU" dirty="0">
              <a:solidFill>
                <a:srgbClr val="002060"/>
              </a:solidFill>
            </a:endParaRPr>
          </a:p>
        </p:txBody>
      </p:sp>
      <p:sp>
        <p:nvSpPr>
          <p:cNvPr id="9" name="Объект 2">
            <a:extLst>
              <a:ext uri="{FF2B5EF4-FFF2-40B4-BE49-F238E27FC236}">
                <a16:creationId xmlns:a16="http://schemas.microsoft.com/office/drawing/2014/main" id="{36F9529B-2476-785D-8C55-AD9CC80A5CE9}"/>
              </a:ext>
            </a:extLst>
          </p:cNvPr>
          <p:cNvSpPr txBox="1">
            <a:spLocks/>
          </p:cNvSpPr>
          <p:nvPr/>
        </p:nvSpPr>
        <p:spPr>
          <a:xfrm>
            <a:off x="359998" y="1260000"/>
            <a:ext cx="11473200" cy="50578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dirty="0">
                <a:latin typeface="+mn-lt"/>
              </a:rPr>
              <a:t>В </a:t>
            </a:r>
            <a:r>
              <a:rPr lang="en-US" dirty="0">
                <a:latin typeface="+mn-lt"/>
              </a:rPr>
              <a:t>Spring </a:t>
            </a:r>
            <a:r>
              <a:rPr lang="ru-RU" dirty="0">
                <a:latin typeface="+mn-lt"/>
              </a:rPr>
              <a:t>мы можем повлиять на то, какими будут наши бины еще до того, как они создадутся.</a:t>
            </a:r>
          </a:p>
        </p:txBody>
      </p:sp>
      <p:pic>
        <p:nvPicPr>
          <p:cNvPr id="10" name="Рисунок 9" descr="Изображение выглядит как Графика, графическая вставка, графический дизайн, творческий подход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B1AD21BB-CE1B-20D5-1E59-DFAB5EB291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2800" y="5371200"/>
            <a:ext cx="1308537" cy="1308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3458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1417AE-3FAA-5ADF-C9EF-7C642F3D50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FEFA0BA-ED6A-F703-6E6F-6C4B09626753}"/>
              </a:ext>
            </a:extLst>
          </p:cNvPr>
          <p:cNvSpPr txBox="1">
            <a:spLocks/>
          </p:cNvSpPr>
          <p:nvPr/>
        </p:nvSpPr>
        <p:spPr>
          <a:xfrm>
            <a:off x="360000" y="179999"/>
            <a:ext cx="11473198" cy="72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BeanFactoryPostProcessor</a:t>
            </a:r>
            <a:endParaRPr lang="ru-RU" sz="4000" dirty="0">
              <a:solidFill>
                <a:srgbClr val="002060"/>
              </a:solidFill>
            </a:endParaRPr>
          </a:p>
        </p:txBody>
      </p:sp>
      <p:sp>
        <p:nvSpPr>
          <p:cNvPr id="9" name="Объект 2">
            <a:extLst>
              <a:ext uri="{FF2B5EF4-FFF2-40B4-BE49-F238E27FC236}">
                <a16:creationId xmlns:a16="http://schemas.microsoft.com/office/drawing/2014/main" id="{DF876AFC-E9E8-128C-8BA1-8EF2F7C9DB36}"/>
              </a:ext>
            </a:extLst>
          </p:cNvPr>
          <p:cNvSpPr txBox="1">
            <a:spLocks/>
          </p:cNvSpPr>
          <p:nvPr/>
        </p:nvSpPr>
        <p:spPr>
          <a:xfrm>
            <a:off x="359998" y="1260000"/>
            <a:ext cx="11473200" cy="50578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dirty="0">
                <a:latin typeface="+mn-lt"/>
              </a:rPr>
              <a:t>Благодаря интерфейсу </a:t>
            </a:r>
            <a:r>
              <a:rPr lang="en-US" b="1" dirty="0">
                <a:latin typeface="+mn-lt"/>
              </a:rPr>
              <a:t>BeanFactoryPostProcessor</a:t>
            </a:r>
            <a:r>
              <a:rPr lang="en-US" dirty="0">
                <a:latin typeface="+mn-lt"/>
              </a:rPr>
              <a:t> </a:t>
            </a:r>
            <a:r>
              <a:rPr lang="ru-RU" dirty="0">
                <a:latin typeface="+mn-lt"/>
              </a:rPr>
              <a:t>мы можем получить доступ к созданным </a:t>
            </a:r>
            <a:r>
              <a:rPr lang="en-US" b="1" dirty="0">
                <a:latin typeface="+mn-lt"/>
              </a:rPr>
              <a:t>BeanDefinition</a:t>
            </a:r>
            <a:r>
              <a:rPr lang="ru-RU" dirty="0">
                <a:latin typeface="+mn-lt"/>
              </a:rPr>
              <a:t> и можем их изменять.</a:t>
            </a:r>
          </a:p>
          <a:p>
            <a:pPr marL="0" indent="0">
              <a:buNone/>
            </a:pPr>
            <a:endParaRPr lang="ru-RU" dirty="0">
              <a:latin typeface="+mn-lt"/>
            </a:endParaRPr>
          </a:p>
          <a:p>
            <a:pPr marL="0" indent="0">
              <a:buNone/>
            </a:pPr>
            <a:r>
              <a:rPr lang="ru-RU" sz="2400" b="1" dirty="0">
                <a:solidFill>
                  <a:srgbClr val="8959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" sz="2400" b="1" dirty="0">
                <a:solidFill>
                  <a:srgbClr val="8959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sz="2400" b="1" dirty="0">
                <a:solidFill>
                  <a:srgbClr val="8959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interface</a:t>
            </a:r>
            <a:r>
              <a:rPr lang="en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sz="24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BeanFactoryPostProcessor</a:t>
            </a:r>
            <a:r>
              <a:rPr lang="en" sz="2400" dirty="0"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  <a:endParaRPr lang="ru-RU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2400" b="1" dirty="0">
                <a:solidFill>
                  <a:srgbClr val="8959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" sz="2400" b="1" dirty="0">
                <a:solidFill>
                  <a:srgbClr val="8959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sz="24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postProcessBeanFactory</a:t>
            </a:r>
            <a:r>
              <a:rPr lang="en" sz="2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br>
              <a:rPr lang="ru-RU" sz="2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ru-RU" sz="2400" dirty="0">
                <a:latin typeface="Consolas" panose="020B0609020204030204" pitchFamily="49" charset="0"/>
                <a:cs typeface="Consolas" panose="020B0609020204030204" pitchFamily="49" charset="0"/>
              </a:rPr>
              <a:t>			</a:t>
            </a:r>
            <a:r>
              <a:rPr lang="en" sz="24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ConfigurableListableBeanFactory</a:t>
            </a:r>
            <a:r>
              <a:rPr lang="ru-RU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sz="2400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beanFactory</a:t>
            </a:r>
            <a:r>
              <a:rPr lang="en" sz="2400" dirty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br>
              <a:rPr lang="ru-RU" sz="2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ru-RU" sz="2400" dirty="0">
                <a:latin typeface="Consolas" panose="020B0609020204030204" pitchFamily="49" charset="0"/>
                <a:cs typeface="Consolas" panose="020B0609020204030204" pitchFamily="49" charset="0"/>
              </a:rPr>
              <a:t>				</a:t>
            </a:r>
            <a:r>
              <a:rPr lang="en" sz="2400" b="1" dirty="0">
                <a:solidFill>
                  <a:srgbClr val="8959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throws</a:t>
            </a:r>
            <a:r>
              <a:rPr lang="en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sz="2400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BeansException</a:t>
            </a:r>
            <a:r>
              <a:rPr lang="en" sz="24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endParaRPr lang="ru-RU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24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" sz="24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ru-RU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10" name="Рисунок 9" descr="Изображение выглядит как Графика, графическая вставка, графический дизайн, творческий подход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C1241BC2-9F0E-ECDB-020A-4D33C41B77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2800" y="5371200"/>
            <a:ext cx="1308537" cy="1308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7202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15AF3E-6632-3CF8-BEA3-68793FEB1A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F4FE522-F675-6B73-C426-2F702CBCD42A}"/>
              </a:ext>
            </a:extLst>
          </p:cNvPr>
          <p:cNvSpPr txBox="1">
            <a:spLocks/>
          </p:cNvSpPr>
          <p:nvPr/>
        </p:nvSpPr>
        <p:spPr>
          <a:xfrm>
            <a:off x="360000" y="179999"/>
            <a:ext cx="11473198" cy="72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BeanFactoryPostProcessor</a:t>
            </a:r>
            <a:endParaRPr lang="ru-RU" sz="4000" dirty="0">
              <a:solidFill>
                <a:srgbClr val="002060"/>
              </a:solidFill>
            </a:endParaRPr>
          </a:p>
        </p:txBody>
      </p:sp>
      <p:sp>
        <p:nvSpPr>
          <p:cNvPr id="9" name="Объект 2">
            <a:extLst>
              <a:ext uri="{FF2B5EF4-FFF2-40B4-BE49-F238E27FC236}">
                <a16:creationId xmlns:a16="http://schemas.microsoft.com/office/drawing/2014/main" id="{FCCCFDFB-C6B4-EF57-2C1E-1D880E0E41DB}"/>
              </a:ext>
            </a:extLst>
          </p:cNvPr>
          <p:cNvSpPr txBox="1">
            <a:spLocks/>
          </p:cNvSpPr>
          <p:nvPr/>
        </p:nvSpPr>
        <p:spPr>
          <a:xfrm>
            <a:off x="359998" y="1260000"/>
            <a:ext cx="11473200" cy="50578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b="0" i="0" dirty="0">
                <a:solidFill>
                  <a:srgbClr val="001F60"/>
                </a:solidFill>
                <a:effectLst/>
                <a:latin typeface="+mn-lt"/>
              </a:rPr>
              <a:t>Метод </a:t>
            </a:r>
            <a:r>
              <a:rPr lang="en" b="1" i="0" dirty="0">
                <a:solidFill>
                  <a:srgbClr val="001F60"/>
                </a:solidFill>
                <a:effectLst/>
                <a:latin typeface="+mn-lt"/>
              </a:rPr>
              <a:t>postProcessBeanFactory</a:t>
            </a:r>
            <a:r>
              <a:rPr lang="en" b="0" i="0" dirty="0">
                <a:solidFill>
                  <a:srgbClr val="001F60"/>
                </a:solidFill>
                <a:effectLst/>
                <a:latin typeface="+mn-lt"/>
              </a:rPr>
              <a:t> </a:t>
            </a:r>
            <a:r>
              <a:rPr lang="ru-RU" b="0" i="0" dirty="0">
                <a:solidFill>
                  <a:srgbClr val="001F60"/>
                </a:solidFill>
                <a:effectLst/>
                <a:latin typeface="+mn-lt"/>
              </a:rPr>
              <a:t>принимает параметром</a:t>
            </a:r>
            <a:r>
              <a:rPr lang="en-US" b="0" i="0" dirty="0">
                <a:solidFill>
                  <a:srgbClr val="001F60"/>
                </a:solidFill>
                <a:effectLst/>
                <a:latin typeface="+mn-lt"/>
              </a:rPr>
              <a:t> </a:t>
            </a:r>
            <a:r>
              <a:rPr lang="en" b="0" i="1" dirty="0">
                <a:solidFill>
                  <a:srgbClr val="001F60"/>
                </a:solidFill>
                <a:effectLst/>
                <a:latin typeface="+mn-lt"/>
              </a:rPr>
              <a:t>ConfigurableListableBeanFactory</a:t>
            </a:r>
            <a:r>
              <a:rPr lang="en" b="0" i="0" dirty="0">
                <a:solidFill>
                  <a:srgbClr val="001F60"/>
                </a:solidFill>
                <a:effectLst/>
                <a:latin typeface="+mn-lt"/>
              </a:rPr>
              <a:t>. </a:t>
            </a:r>
            <a:r>
              <a:rPr lang="ru-RU" b="0" i="0" dirty="0">
                <a:solidFill>
                  <a:srgbClr val="001F60"/>
                </a:solidFill>
                <a:effectLst/>
                <a:latin typeface="+mn-lt"/>
              </a:rPr>
              <a:t>Данная фабрика содержит много полезных методов, в том числе </a:t>
            </a:r>
            <a:r>
              <a:rPr lang="en" b="1" i="0" dirty="0">
                <a:solidFill>
                  <a:srgbClr val="001F60"/>
                </a:solidFill>
                <a:effectLst/>
                <a:latin typeface="+mn-lt"/>
              </a:rPr>
              <a:t>getBeanDefinitionNames</a:t>
            </a:r>
            <a:r>
              <a:rPr lang="en" b="0" i="0" dirty="0">
                <a:solidFill>
                  <a:srgbClr val="001F60"/>
                </a:solidFill>
                <a:effectLst/>
                <a:latin typeface="+mn-lt"/>
              </a:rPr>
              <a:t>, </a:t>
            </a:r>
            <a:r>
              <a:rPr lang="ru-RU" b="0" i="0" dirty="0">
                <a:solidFill>
                  <a:srgbClr val="001F60"/>
                </a:solidFill>
                <a:effectLst/>
                <a:latin typeface="+mn-lt"/>
              </a:rPr>
              <a:t>через который мы можем получить все </a:t>
            </a:r>
            <a:r>
              <a:rPr lang="en" b="0" i="0" dirty="0">
                <a:solidFill>
                  <a:srgbClr val="001F60"/>
                </a:solidFill>
                <a:effectLst/>
                <a:latin typeface="+mn-lt"/>
              </a:rPr>
              <a:t>BeanDefinitionNames, </a:t>
            </a:r>
            <a:r>
              <a:rPr lang="ru-RU" b="0" i="0" dirty="0">
                <a:solidFill>
                  <a:srgbClr val="001F60"/>
                </a:solidFill>
                <a:effectLst/>
                <a:latin typeface="+mn-lt"/>
              </a:rPr>
              <a:t>а уже потом по конкретному имени получить </a:t>
            </a:r>
            <a:r>
              <a:rPr lang="en" b="0" i="1" dirty="0">
                <a:solidFill>
                  <a:srgbClr val="001F60"/>
                </a:solidFill>
                <a:effectLst/>
                <a:latin typeface="+mn-lt"/>
              </a:rPr>
              <a:t>BeanDefinition</a:t>
            </a:r>
            <a:r>
              <a:rPr lang="en" b="0" i="0" dirty="0">
                <a:solidFill>
                  <a:srgbClr val="001F60"/>
                </a:solidFill>
                <a:effectLst/>
                <a:latin typeface="+mn-lt"/>
              </a:rPr>
              <a:t> </a:t>
            </a:r>
            <a:r>
              <a:rPr lang="ru-RU" b="0" i="0" dirty="0">
                <a:solidFill>
                  <a:srgbClr val="001F60"/>
                </a:solidFill>
                <a:effectLst/>
                <a:latin typeface="+mn-lt"/>
              </a:rPr>
              <a:t>для дальнейшей обработки метаданных.</a:t>
            </a:r>
            <a:endParaRPr lang="ru-RU" dirty="0">
              <a:solidFill>
                <a:srgbClr val="001F60"/>
              </a:solidFill>
              <a:latin typeface="+mn-lt"/>
              <a:cs typeface="Consolas" panose="020B0609020204030204" pitchFamily="49" charset="0"/>
            </a:endParaRPr>
          </a:p>
        </p:txBody>
      </p:sp>
      <p:pic>
        <p:nvPicPr>
          <p:cNvPr id="10" name="Рисунок 9" descr="Изображение выглядит как Графика, графическая вставка, графический дизайн, творческий подход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67D6FD08-3250-42B7-A6FA-8E90DE479A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2800" y="5371200"/>
            <a:ext cx="1308537" cy="1308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8661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98843B-5B2F-C32F-3F54-E44A7EA2AC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Объект 2">
            <a:extLst>
              <a:ext uri="{FF2B5EF4-FFF2-40B4-BE49-F238E27FC236}">
                <a16:creationId xmlns:a16="http://schemas.microsoft.com/office/drawing/2014/main" id="{66EE47CD-C911-12E5-934C-66BE5231E53B}"/>
              </a:ext>
            </a:extLst>
          </p:cNvPr>
          <p:cNvSpPr txBox="1">
            <a:spLocks/>
          </p:cNvSpPr>
          <p:nvPr/>
        </p:nvSpPr>
        <p:spPr>
          <a:xfrm>
            <a:off x="359998" y="1260000"/>
            <a:ext cx="11473200" cy="5057886"/>
          </a:xfrm>
          <a:prstGeom prst="rect">
            <a:avLst/>
          </a:prstGeom>
        </p:spPr>
        <p:txBody>
          <a:bodyPr vert="horz" lIns="91440" tIns="45720" rIns="91440" bIns="45720" numCol="2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dirty="0">
                <a:solidFill>
                  <a:srgbClr val="001F60"/>
                </a:solidFill>
                <a:latin typeface="+mn-lt"/>
                <a:cs typeface="Consolas" panose="020B0609020204030204" pitchFamily="49" charset="0"/>
              </a:rPr>
              <a:t>Реализация</a:t>
            </a:r>
            <a:endParaRPr lang="en-US" dirty="0">
              <a:solidFill>
                <a:srgbClr val="001F60"/>
              </a:solidFill>
              <a:latin typeface="+mn-lt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1F60"/>
                </a:solidFill>
                <a:latin typeface="+mn-lt"/>
                <a:cs typeface="Consolas" panose="020B0609020204030204" pitchFamily="49" charset="0"/>
              </a:rPr>
              <a:t>PropertySourcesPlaceholderConfigurer – </a:t>
            </a:r>
            <a:r>
              <a:rPr lang="ru-RU" dirty="0">
                <a:solidFill>
                  <a:srgbClr val="001F60"/>
                </a:solidFill>
                <a:latin typeface="+mn-lt"/>
                <a:cs typeface="Consolas" panose="020B0609020204030204" pitchFamily="49" charset="0"/>
              </a:rPr>
              <a:t>имплементация</a:t>
            </a:r>
            <a:r>
              <a:rPr lang="en-US" dirty="0">
                <a:solidFill>
                  <a:srgbClr val="001F60"/>
                </a:solidFill>
                <a:latin typeface="+mn-lt"/>
                <a:cs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1F60"/>
                </a:solidFill>
                <a:latin typeface="+mn-lt"/>
                <a:cs typeface="Consolas" panose="020B0609020204030204" pitchFamily="49" charset="0"/>
              </a:rPr>
              <a:t>B</a:t>
            </a:r>
            <a:r>
              <a:rPr lang="en-US" sz="2800" b="1" dirty="0">
                <a:latin typeface="+mn-lt"/>
              </a:rPr>
              <a:t>eanFactoryPostProcessor</a:t>
            </a:r>
            <a:r>
              <a:rPr lang="ru-RU" sz="2800" dirty="0">
                <a:latin typeface="+mn-lt"/>
              </a:rPr>
              <a:t>, которая заменяет в месте назначения</a:t>
            </a:r>
            <a:r>
              <a:rPr lang="en-US" dirty="0">
                <a:latin typeface="+mn-lt"/>
              </a:rPr>
              <a:t>,</a:t>
            </a:r>
            <a:r>
              <a:rPr lang="ru-RU" dirty="0">
                <a:latin typeface="+mn-lt"/>
              </a:rPr>
              <a:t> (пример справа)</a:t>
            </a:r>
            <a:r>
              <a:rPr lang="en-US" dirty="0">
                <a:latin typeface="+mn-lt"/>
              </a:rPr>
              <a:t>,</a:t>
            </a:r>
            <a:r>
              <a:rPr lang="ru-RU" sz="2800" dirty="0">
                <a:latin typeface="+mn-lt"/>
              </a:rPr>
              <a:t> ключи файла конфигурации на их значения.</a:t>
            </a:r>
            <a:endParaRPr lang="en-US" sz="2800" dirty="0">
              <a:latin typeface="+mn-lt"/>
            </a:endParaRPr>
          </a:p>
          <a:p>
            <a:pPr marL="0" indent="0">
              <a:buNone/>
            </a:pPr>
            <a:endParaRPr lang="en-US" sz="2800" dirty="0">
              <a:latin typeface="+mn-lt"/>
            </a:endParaRPr>
          </a:p>
          <a:p>
            <a:pPr marL="0" indent="0">
              <a:buNone/>
            </a:pPr>
            <a:endParaRPr lang="ru-RU" sz="1800" dirty="0"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ru-RU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ru-RU" sz="1800" dirty="0"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ru-RU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ru-RU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18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" sz="1800" dirty="0">
                <a:solidFill>
                  <a:schemeClr val="accent2">
                    <a:lumMod val="75000"/>
                  </a:scheme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@Component</a:t>
            </a:r>
            <a:br>
              <a:rPr lang="en" sz="1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ru-RU" sz="18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" sz="1800" b="1" dirty="0">
                <a:solidFill>
                  <a:srgbClr val="8959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" sz="1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sz="1800" b="1" dirty="0">
                <a:solidFill>
                  <a:srgbClr val="8959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" sz="1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sz="18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ClassName</a:t>
            </a:r>
            <a:r>
              <a:rPr lang="en" sz="1800" dirty="0"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  <a:br>
              <a:rPr lang="en" sz="1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" sz="1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ru-RU" sz="1800" dirty="0"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" sz="1800" dirty="0">
                <a:solidFill>
                  <a:schemeClr val="accent2">
                    <a:lumMod val="75000"/>
                  </a:scheme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@Value</a:t>
            </a:r>
            <a:r>
              <a:rPr lang="en" sz="1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" sz="1800" dirty="0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"${host}"</a:t>
            </a:r>
            <a:r>
              <a:rPr lang="en" sz="18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" sz="1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ru-RU" sz="1800" dirty="0"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" sz="1800" b="1" dirty="0">
                <a:solidFill>
                  <a:srgbClr val="8959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</a:t>
            </a:r>
            <a:r>
              <a:rPr lang="en" sz="1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sz="1800" b="1" dirty="0">
                <a:solidFill>
                  <a:srgbClr val="8959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" sz="1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sz="18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host</a:t>
            </a:r>
            <a:r>
              <a:rPr lang="en" sz="18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" sz="1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" sz="1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ru-RU" sz="1800" dirty="0"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" sz="1800" dirty="0">
                <a:solidFill>
                  <a:schemeClr val="accent2">
                    <a:lumMod val="75000"/>
                  </a:scheme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@Value</a:t>
            </a:r>
            <a:r>
              <a:rPr lang="en" sz="1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" sz="1800" dirty="0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"${user}"</a:t>
            </a:r>
            <a:r>
              <a:rPr lang="en" sz="18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" sz="1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ru-RU" sz="1800" dirty="0"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" sz="1800" b="1" dirty="0">
                <a:solidFill>
                  <a:srgbClr val="8959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</a:t>
            </a:r>
            <a:r>
              <a:rPr lang="en" sz="1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sz="1800" b="1" dirty="0">
                <a:solidFill>
                  <a:srgbClr val="8959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" sz="1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sz="18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user</a:t>
            </a:r>
            <a:r>
              <a:rPr lang="en" sz="18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" sz="1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" sz="1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ru-RU" sz="1800" dirty="0"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" sz="1800" dirty="0">
                <a:solidFill>
                  <a:schemeClr val="accent2">
                    <a:lumMod val="75000"/>
                  </a:scheme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@Value</a:t>
            </a:r>
            <a:r>
              <a:rPr lang="en" sz="1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" sz="1800" dirty="0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"${password}"</a:t>
            </a:r>
            <a:r>
              <a:rPr lang="en" sz="18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" sz="1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ru-RU" sz="1800" dirty="0"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" sz="1800" b="1" dirty="0">
                <a:solidFill>
                  <a:srgbClr val="8959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</a:t>
            </a:r>
            <a:r>
              <a:rPr lang="en" sz="1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sz="1800" b="1" dirty="0">
                <a:solidFill>
                  <a:srgbClr val="8959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" sz="1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sz="18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password</a:t>
            </a:r>
            <a:r>
              <a:rPr lang="en" sz="18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" sz="1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" sz="1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ru-RU" sz="1800" dirty="0"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" sz="1800" dirty="0">
                <a:solidFill>
                  <a:schemeClr val="accent2">
                    <a:lumMod val="75000"/>
                  </a:scheme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@Value</a:t>
            </a:r>
            <a:r>
              <a:rPr lang="en" sz="1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" sz="1800" dirty="0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"${port}"</a:t>
            </a:r>
            <a:r>
              <a:rPr lang="en" sz="18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" sz="1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ru-RU" sz="1800" dirty="0"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" sz="1800" b="1" dirty="0">
                <a:solidFill>
                  <a:srgbClr val="8959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</a:t>
            </a:r>
            <a:r>
              <a:rPr lang="en" sz="1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sz="1800" b="1" dirty="0">
                <a:solidFill>
                  <a:srgbClr val="8959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Integer</a:t>
            </a:r>
            <a:r>
              <a:rPr lang="en" sz="1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sz="18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port</a:t>
            </a:r>
            <a:r>
              <a:rPr lang="en" sz="18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" sz="18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ru-RU" sz="1800" dirty="0">
              <a:solidFill>
                <a:srgbClr val="00206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10" name="Рисунок 9" descr="Изображение выглядит как Графика, графическая вставка, графический дизайн, творческий подход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7C14EBC0-366A-2F71-BA48-3D0283F455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2800" y="5371200"/>
            <a:ext cx="1308537" cy="130853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9E4D707-31C5-858D-FF83-7062268F3CAE}"/>
              </a:ext>
            </a:extLst>
          </p:cNvPr>
          <p:cNvSpPr txBox="1">
            <a:spLocks/>
          </p:cNvSpPr>
          <p:nvPr/>
        </p:nvSpPr>
        <p:spPr>
          <a:xfrm>
            <a:off x="360000" y="179999"/>
            <a:ext cx="11473198" cy="72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BeanFactoryPostProcessor</a:t>
            </a:r>
            <a:endParaRPr lang="ru-RU" sz="40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3297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D0321E-C3FA-74EF-FE29-14F423433A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Объект 2">
            <a:extLst>
              <a:ext uri="{FF2B5EF4-FFF2-40B4-BE49-F238E27FC236}">
                <a16:creationId xmlns:a16="http://schemas.microsoft.com/office/drawing/2014/main" id="{EB913778-0FD8-9639-C539-262378888D07}"/>
              </a:ext>
            </a:extLst>
          </p:cNvPr>
          <p:cNvSpPr txBox="1">
            <a:spLocks/>
          </p:cNvSpPr>
          <p:nvPr/>
        </p:nvSpPr>
        <p:spPr>
          <a:xfrm>
            <a:off x="359998" y="1260000"/>
            <a:ext cx="11473200" cy="5057886"/>
          </a:xfrm>
          <a:prstGeom prst="rect">
            <a:avLst/>
          </a:prstGeom>
          <a:ln w="28575">
            <a:noFill/>
          </a:ln>
        </p:spPr>
        <p:txBody>
          <a:bodyPr vert="horz" lIns="91440" tIns="45720" rIns="91440" bIns="45720" numCol="2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ru-RU" sz="1800" dirty="0">
              <a:solidFill>
                <a:srgbClr val="00206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10" name="Рисунок 9" descr="Изображение выглядит как Графика, графическая вставка, графический дизайн, творческий подход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F8077308-C782-8AEC-6085-3155DF6CAA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2800" y="5371200"/>
            <a:ext cx="1308537" cy="130853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F6F7D6-ED4E-A839-4FEC-FEFAAD7E06DC}"/>
              </a:ext>
            </a:extLst>
          </p:cNvPr>
          <p:cNvSpPr txBox="1">
            <a:spLocks/>
          </p:cNvSpPr>
          <p:nvPr/>
        </p:nvSpPr>
        <p:spPr>
          <a:xfrm>
            <a:off x="360000" y="179999"/>
            <a:ext cx="11473198" cy="72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BeanFactoryPostProcessor</a:t>
            </a:r>
            <a:endParaRPr lang="ru-RU" sz="4000" dirty="0">
              <a:solidFill>
                <a:srgbClr val="002060"/>
              </a:solidFill>
            </a:endParaRPr>
          </a:p>
        </p:txBody>
      </p:sp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C09AD3A1-B1F4-FA88-BE63-97C69E4E0667}"/>
              </a:ext>
            </a:extLst>
          </p:cNvPr>
          <p:cNvGrpSpPr/>
          <p:nvPr/>
        </p:nvGrpSpPr>
        <p:grpSpPr>
          <a:xfrm>
            <a:off x="358802" y="1260000"/>
            <a:ext cx="4162097" cy="1135117"/>
            <a:chOff x="358802" y="1260000"/>
            <a:chExt cx="4162097" cy="1135117"/>
          </a:xfrm>
        </p:grpSpPr>
        <p:grpSp>
          <p:nvGrpSpPr>
            <p:cNvPr id="5" name="Группа 4">
              <a:extLst>
                <a:ext uri="{FF2B5EF4-FFF2-40B4-BE49-F238E27FC236}">
                  <a16:creationId xmlns:a16="http://schemas.microsoft.com/office/drawing/2014/main" id="{94B63CA2-D545-6B2B-15A4-FD4E9B8ACADE}"/>
                </a:ext>
              </a:extLst>
            </p:cNvPr>
            <p:cNvGrpSpPr/>
            <p:nvPr/>
          </p:nvGrpSpPr>
          <p:grpSpPr>
            <a:xfrm>
              <a:off x="358802" y="1260000"/>
              <a:ext cx="4162097" cy="1135117"/>
              <a:chOff x="609600" y="1460938"/>
              <a:chExt cx="4162097" cy="1135117"/>
            </a:xfrm>
          </p:grpSpPr>
          <p:sp>
            <p:nvSpPr>
              <p:cNvPr id="3" name="Скругленный прямоугольник 2">
                <a:extLst>
                  <a:ext uri="{FF2B5EF4-FFF2-40B4-BE49-F238E27FC236}">
                    <a16:creationId xmlns:a16="http://schemas.microsoft.com/office/drawing/2014/main" id="{17E51FFB-BA75-ABF4-704F-5BA9B97AD60C}"/>
                  </a:ext>
                </a:extLst>
              </p:cNvPr>
              <p:cNvSpPr/>
              <p:nvPr/>
            </p:nvSpPr>
            <p:spPr>
              <a:xfrm>
                <a:off x="609600" y="1460938"/>
                <a:ext cx="4162097" cy="1135117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86C5D75-FCE9-6DA0-9ED1-D5F09B6DEE21}"/>
                  </a:ext>
                </a:extLst>
              </p:cNvPr>
              <p:cNvSpPr txBox="1"/>
              <p:nvPr/>
            </p:nvSpPr>
            <p:spPr>
              <a:xfrm>
                <a:off x="1056289" y="1460938"/>
                <a:ext cx="326871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001F60"/>
                    </a:solidFill>
                  </a:rPr>
                  <a:t>ConfigurableListableBeanFactory</a:t>
                </a:r>
                <a:endParaRPr lang="ru-RU" dirty="0">
                  <a:solidFill>
                    <a:srgbClr val="001F60"/>
                  </a:solidFill>
                </a:endParaRPr>
              </a:p>
            </p:txBody>
          </p:sp>
        </p:grpSp>
        <p:sp>
          <p:nvSpPr>
            <p:cNvPr id="6" name="Скругленный прямоугольник 5">
              <a:extLst>
                <a:ext uri="{FF2B5EF4-FFF2-40B4-BE49-F238E27FC236}">
                  <a16:creationId xmlns:a16="http://schemas.microsoft.com/office/drawing/2014/main" id="{96F32F26-FD57-E277-BF8F-D8C14E54EDB8}"/>
                </a:ext>
              </a:extLst>
            </p:cNvPr>
            <p:cNvSpPr/>
            <p:nvPr/>
          </p:nvSpPr>
          <p:spPr>
            <a:xfrm>
              <a:off x="462456" y="1633851"/>
              <a:ext cx="1618593" cy="252249"/>
            </a:xfrm>
            <a:prstGeom prst="roundRect">
              <a:avLst/>
            </a:prstGeom>
            <a:noFill/>
            <a:ln>
              <a:solidFill>
                <a:srgbClr val="001F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001F60"/>
                  </a:solidFill>
                </a:rPr>
                <a:t>BeanDefinition 1</a:t>
              </a:r>
              <a:endParaRPr lang="ru-RU" sz="1400" dirty="0">
                <a:solidFill>
                  <a:srgbClr val="001F60"/>
                </a:solidFill>
              </a:endParaRPr>
            </a:p>
          </p:txBody>
        </p:sp>
        <p:sp>
          <p:nvSpPr>
            <p:cNvPr id="7" name="Скругленный прямоугольник 6">
              <a:extLst>
                <a:ext uri="{FF2B5EF4-FFF2-40B4-BE49-F238E27FC236}">
                  <a16:creationId xmlns:a16="http://schemas.microsoft.com/office/drawing/2014/main" id="{A6747303-C4C0-2430-7A41-4646E45C3BEE}"/>
                </a:ext>
              </a:extLst>
            </p:cNvPr>
            <p:cNvSpPr/>
            <p:nvPr/>
          </p:nvSpPr>
          <p:spPr>
            <a:xfrm>
              <a:off x="462456" y="1974140"/>
              <a:ext cx="1618593" cy="252249"/>
            </a:xfrm>
            <a:prstGeom prst="roundRect">
              <a:avLst/>
            </a:prstGeom>
            <a:noFill/>
            <a:ln>
              <a:solidFill>
                <a:srgbClr val="001F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001F60"/>
                  </a:solidFill>
                </a:rPr>
                <a:t>BeanDefinition </a:t>
              </a:r>
              <a:r>
                <a:rPr lang="ru-RU" sz="1400" dirty="0">
                  <a:solidFill>
                    <a:srgbClr val="001F60"/>
                  </a:solidFill>
                </a:rPr>
                <a:t>2</a:t>
              </a:r>
            </a:p>
          </p:txBody>
        </p:sp>
        <p:sp>
          <p:nvSpPr>
            <p:cNvPr id="8" name="Скругленный прямоугольник 7">
              <a:extLst>
                <a:ext uri="{FF2B5EF4-FFF2-40B4-BE49-F238E27FC236}">
                  <a16:creationId xmlns:a16="http://schemas.microsoft.com/office/drawing/2014/main" id="{63B89A64-66CF-049C-6A63-B06B3844F4CD}"/>
                </a:ext>
              </a:extLst>
            </p:cNvPr>
            <p:cNvSpPr/>
            <p:nvPr/>
          </p:nvSpPr>
          <p:spPr>
            <a:xfrm>
              <a:off x="2439850" y="1817276"/>
              <a:ext cx="1618593" cy="252249"/>
            </a:xfrm>
            <a:prstGeom prst="roundRect">
              <a:avLst/>
            </a:prstGeom>
            <a:noFill/>
            <a:ln>
              <a:solidFill>
                <a:srgbClr val="001F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001F60"/>
                  </a:solidFill>
                </a:rPr>
                <a:t>BeanDefinition n</a:t>
              </a:r>
              <a:endParaRPr lang="ru-RU" sz="1400" dirty="0">
                <a:solidFill>
                  <a:srgbClr val="001F60"/>
                </a:solidFill>
              </a:endParaRPr>
            </a:p>
          </p:txBody>
        </p:sp>
      </p:grpSp>
      <p:grpSp>
        <p:nvGrpSpPr>
          <p:cNvPr id="17" name="Группа 16">
            <a:extLst>
              <a:ext uri="{FF2B5EF4-FFF2-40B4-BE49-F238E27FC236}">
                <a16:creationId xmlns:a16="http://schemas.microsoft.com/office/drawing/2014/main" id="{8927D061-CAA4-CFEC-E1F5-BBBB42DA33CF}"/>
              </a:ext>
            </a:extLst>
          </p:cNvPr>
          <p:cNvGrpSpPr/>
          <p:nvPr/>
        </p:nvGrpSpPr>
        <p:grpSpPr>
          <a:xfrm>
            <a:off x="525065" y="2880853"/>
            <a:ext cx="3829570" cy="3164061"/>
            <a:chOff x="383175" y="3143201"/>
            <a:chExt cx="3829570" cy="3164061"/>
          </a:xfrm>
        </p:grpSpPr>
        <p:sp>
          <p:nvSpPr>
            <p:cNvPr id="12" name="Скругленный прямоугольник 11">
              <a:extLst>
                <a:ext uri="{FF2B5EF4-FFF2-40B4-BE49-F238E27FC236}">
                  <a16:creationId xmlns:a16="http://schemas.microsoft.com/office/drawing/2014/main" id="{664F19D0-E7BB-68A6-D6CD-120FCDBF6CE4}"/>
                </a:ext>
              </a:extLst>
            </p:cNvPr>
            <p:cNvSpPr/>
            <p:nvPr/>
          </p:nvSpPr>
          <p:spPr>
            <a:xfrm>
              <a:off x="746370" y="3143201"/>
              <a:ext cx="3103179" cy="346841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6">
                      <a:lumMod val="50000"/>
                    </a:schemeClr>
                  </a:solidFill>
                </a:rPr>
                <a:t>&lt;</a:t>
              </a:r>
              <a:r>
                <a:rPr lang="en-US" b="1" dirty="0" err="1">
                  <a:solidFill>
                    <a:schemeClr val="accent6">
                      <a:lumMod val="50000"/>
                    </a:schemeClr>
                  </a:solidFill>
                </a:rPr>
                <a:t>i</a:t>
              </a:r>
              <a:r>
                <a:rPr lang="en-US" dirty="0">
                  <a:solidFill>
                    <a:schemeClr val="accent6">
                      <a:lumMod val="50000"/>
                    </a:schemeClr>
                  </a:solidFill>
                </a:rPr>
                <a:t>&gt; BeanFactoryPostProcessor</a:t>
              </a:r>
              <a:endParaRPr lang="ru-RU" dirty="0">
                <a:solidFill>
                  <a:schemeClr val="accent6">
                    <a:lumMod val="50000"/>
                  </a:schemeClr>
                </a:solidFill>
              </a:endParaRPr>
            </a:p>
          </p:txBody>
        </p:sp>
        <p:sp>
          <p:nvSpPr>
            <p:cNvPr id="14" name="Скругленный прямоугольник 13">
              <a:extLst>
                <a:ext uri="{FF2B5EF4-FFF2-40B4-BE49-F238E27FC236}">
                  <a16:creationId xmlns:a16="http://schemas.microsoft.com/office/drawing/2014/main" id="{0A91C930-12B3-CD94-E16F-EFDC3937CFEA}"/>
                </a:ext>
              </a:extLst>
            </p:cNvPr>
            <p:cNvSpPr/>
            <p:nvPr/>
          </p:nvSpPr>
          <p:spPr>
            <a:xfrm>
              <a:off x="383175" y="4084384"/>
              <a:ext cx="3829570" cy="346841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1F60"/>
                  </a:solidFill>
                </a:rPr>
                <a:t>PropertySourcesPlaceholderConfigurer</a:t>
              </a:r>
              <a:endParaRPr lang="ru-RU" dirty="0">
                <a:solidFill>
                  <a:srgbClr val="001F60"/>
                </a:solidFill>
              </a:endParaRPr>
            </a:p>
          </p:txBody>
        </p:sp>
        <p:sp>
          <p:nvSpPr>
            <p:cNvPr id="15" name="Скругленный прямоугольник 14">
              <a:extLst>
                <a:ext uri="{FF2B5EF4-FFF2-40B4-BE49-F238E27FC236}">
                  <a16:creationId xmlns:a16="http://schemas.microsoft.com/office/drawing/2014/main" id="{F719D8DF-36A1-6FC0-DC49-225B2DC119CF}"/>
                </a:ext>
              </a:extLst>
            </p:cNvPr>
            <p:cNvSpPr/>
            <p:nvPr/>
          </p:nvSpPr>
          <p:spPr>
            <a:xfrm>
              <a:off x="926134" y="5023590"/>
              <a:ext cx="2743652" cy="346841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  <a:alpha val="48627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2">
                      <a:lumMod val="50000"/>
                    </a:schemeClr>
                  </a:solidFill>
                </a:rPr>
                <a:t>load </a:t>
              </a:r>
              <a:r>
                <a:rPr lang="en-US" dirty="0" err="1">
                  <a:solidFill>
                    <a:schemeClr val="accent2">
                      <a:lumMod val="50000"/>
                    </a:schemeClr>
                  </a:solidFill>
                </a:rPr>
                <a:t>application.properties</a:t>
              </a:r>
              <a:endParaRPr lang="ru-RU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16" name="Скругленный прямоугольник 15">
              <a:extLst>
                <a:ext uri="{FF2B5EF4-FFF2-40B4-BE49-F238E27FC236}">
                  <a16:creationId xmlns:a16="http://schemas.microsoft.com/office/drawing/2014/main" id="{13F38002-51CD-2863-00CF-74CC277B6C48}"/>
                </a:ext>
              </a:extLst>
            </p:cNvPr>
            <p:cNvSpPr/>
            <p:nvPr/>
          </p:nvSpPr>
          <p:spPr>
            <a:xfrm>
              <a:off x="784244" y="5960421"/>
              <a:ext cx="3027432" cy="346841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  <a:alpha val="48627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2">
                      <a:lumMod val="50000"/>
                    </a:schemeClr>
                  </a:solidFill>
                </a:rPr>
                <a:t>&lt;</a:t>
              </a:r>
              <a:r>
                <a:rPr lang="en-US" b="1" dirty="0">
                  <a:solidFill>
                    <a:schemeClr val="accent2">
                      <a:lumMod val="50000"/>
                    </a:schemeClr>
                  </a:solidFill>
                </a:rPr>
                <a:t>m</a:t>
              </a:r>
              <a:r>
                <a:rPr lang="en-US" dirty="0">
                  <a:solidFill>
                    <a:schemeClr val="accent2">
                      <a:lumMod val="50000"/>
                    </a:schemeClr>
                  </a:solidFill>
                </a:rPr>
                <a:t>&gt; postProcessBeanFactory</a:t>
              </a:r>
              <a:endParaRPr lang="ru-RU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</p:grpSp>
      <p:sp>
        <p:nvSpPr>
          <p:cNvPr id="18" name="Прямоугольник с одним скругленным углом 17">
            <a:extLst>
              <a:ext uri="{FF2B5EF4-FFF2-40B4-BE49-F238E27FC236}">
                <a16:creationId xmlns:a16="http://schemas.microsoft.com/office/drawing/2014/main" id="{CFFABAB1-7C24-6ACD-411B-98CA7198A215}"/>
              </a:ext>
            </a:extLst>
          </p:cNvPr>
          <p:cNvSpPr/>
          <p:nvPr/>
        </p:nvSpPr>
        <p:spPr>
          <a:xfrm>
            <a:off x="4630249" y="4293532"/>
            <a:ext cx="1870842" cy="1282262"/>
          </a:xfrm>
          <a:prstGeom prst="round1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err="1">
                <a:solidFill>
                  <a:schemeClr val="accent4">
                    <a:lumMod val="50000"/>
                  </a:schemeClr>
                </a:solidFill>
              </a:rPr>
              <a:t>application.properties</a:t>
            </a:r>
            <a:endParaRPr lang="en-US" sz="1400" dirty="0">
              <a:solidFill>
                <a:schemeClr val="accent4">
                  <a:lumMod val="50000"/>
                </a:schemeClr>
              </a:solidFill>
            </a:endParaRPr>
          </a:p>
          <a:p>
            <a:endParaRPr lang="en-US" sz="1400" dirty="0">
              <a:solidFill>
                <a:schemeClr val="accent4">
                  <a:lumMod val="50000"/>
                </a:schemeClr>
              </a:solidFill>
            </a:endParaRPr>
          </a:p>
          <a:p>
            <a:r>
              <a:rPr lang="en-US" sz="1400" dirty="0">
                <a:solidFill>
                  <a:schemeClr val="accent4">
                    <a:lumMod val="50000"/>
                  </a:schemeClr>
                </a:solidFill>
              </a:rPr>
              <a:t>host=127.0.0.1</a:t>
            </a:r>
          </a:p>
          <a:p>
            <a:r>
              <a:rPr lang="en-US" sz="1400" dirty="0">
                <a:solidFill>
                  <a:schemeClr val="accent4">
                    <a:lumMod val="50000"/>
                  </a:schemeClr>
                </a:solidFill>
              </a:rPr>
              <a:t>port=5432</a:t>
            </a:r>
          </a:p>
          <a:p>
            <a:r>
              <a:rPr lang="en-US" sz="1400" dirty="0">
                <a:solidFill>
                  <a:schemeClr val="accent4">
                    <a:lumMod val="50000"/>
                  </a:schemeClr>
                </a:solidFill>
              </a:rPr>
              <a:t>user=root</a:t>
            </a:r>
          </a:p>
          <a:p>
            <a:r>
              <a:rPr lang="en-US" sz="1400" dirty="0">
                <a:solidFill>
                  <a:schemeClr val="accent4">
                    <a:lumMod val="50000"/>
                  </a:schemeClr>
                </a:solidFill>
              </a:rPr>
              <a:t>password=root</a:t>
            </a:r>
            <a:endParaRPr lang="ru-RU" sz="1400" dirty="0">
              <a:solidFill>
                <a:schemeClr val="accent4">
                  <a:lumMod val="50000"/>
                </a:schemeClr>
              </a:solidFill>
            </a:endParaRPr>
          </a:p>
        </p:txBody>
      </p:sp>
      <p:cxnSp>
        <p:nvCxnSpPr>
          <p:cNvPr id="20" name="Прямая со стрелкой 19">
            <a:extLst>
              <a:ext uri="{FF2B5EF4-FFF2-40B4-BE49-F238E27FC236}">
                <a16:creationId xmlns:a16="http://schemas.microsoft.com/office/drawing/2014/main" id="{90FB58C4-B52A-FB13-B7A6-B191CB4FEB19}"/>
              </a:ext>
            </a:extLst>
          </p:cNvPr>
          <p:cNvCxnSpPr>
            <a:cxnSpLocks/>
            <a:stCxn id="18" idx="1"/>
            <a:endCxn id="15" idx="3"/>
          </p:cNvCxnSpPr>
          <p:nvPr/>
        </p:nvCxnSpPr>
        <p:spPr>
          <a:xfrm flipH="1">
            <a:off x="3811676" y="4934663"/>
            <a:ext cx="818573" cy="0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Объект 2">
            <a:extLst>
              <a:ext uri="{FF2B5EF4-FFF2-40B4-BE49-F238E27FC236}">
                <a16:creationId xmlns:a16="http://schemas.microsoft.com/office/drawing/2014/main" id="{939DDFC7-0CC7-2F8A-D3BF-97DCDFD56B90}"/>
              </a:ext>
            </a:extLst>
          </p:cNvPr>
          <p:cNvSpPr txBox="1">
            <a:spLocks/>
          </p:cNvSpPr>
          <p:nvPr/>
        </p:nvSpPr>
        <p:spPr>
          <a:xfrm>
            <a:off x="6696000" y="1076236"/>
            <a:ext cx="2882713" cy="2745800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vert="horz" lIns="91440" tIns="45720" rIns="91440" bIns="45720" numCol="1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  <a:t>BeanDefinition (ClassName)</a:t>
            </a:r>
          </a:p>
          <a:p>
            <a:pPr marL="0" indent="0">
              <a:buNone/>
            </a:pPr>
            <a:b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" sz="1400" dirty="0">
                <a:solidFill>
                  <a:schemeClr val="accent2">
                    <a:lumMod val="75000"/>
                  </a:scheme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@Value</a:t>
            </a:r>
            <a: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" sz="1400" dirty="0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"${host}"</a:t>
            </a:r>
            <a: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" sz="1400" b="1" dirty="0">
                <a:solidFill>
                  <a:srgbClr val="8959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</a:t>
            </a:r>
            <a: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sz="1400" b="1" dirty="0">
                <a:solidFill>
                  <a:srgbClr val="8959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sz="14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host</a:t>
            </a:r>
            <a: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" sz="1400" dirty="0">
                <a:solidFill>
                  <a:schemeClr val="accent2">
                    <a:lumMod val="75000"/>
                  </a:scheme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@Value</a:t>
            </a:r>
            <a: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" sz="1400" dirty="0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"${user}"</a:t>
            </a:r>
            <a: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" sz="1400" b="1" dirty="0">
                <a:solidFill>
                  <a:srgbClr val="8959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</a:t>
            </a:r>
            <a: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sz="1400" b="1" dirty="0">
                <a:solidFill>
                  <a:srgbClr val="8959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sz="14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user</a:t>
            </a:r>
            <a: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" sz="1400" dirty="0">
                <a:solidFill>
                  <a:schemeClr val="accent2">
                    <a:lumMod val="75000"/>
                  </a:scheme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@Value</a:t>
            </a:r>
            <a: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" sz="1400" dirty="0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"${password}"</a:t>
            </a:r>
            <a: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" sz="1400" b="1" dirty="0">
                <a:solidFill>
                  <a:srgbClr val="8959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</a:t>
            </a:r>
            <a: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sz="1400" b="1" dirty="0">
                <a:solidFill>
                  <a:srgbClr val="8959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sz="14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password</a:t>
            </a:r>
            <a: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" sz="1400" dirty="0">
                <a:solidFill>
                  <a:schemeClr val="accent2">
                    <a:lumMod val="75000"/>
                  </a:scheme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@Value</a:t>
            </a:r>
            <a: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" sz="1400" dirty="0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"${port}"</a:t>
            </a:r>
            <a: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" sz="1400" b="1" dirty="0">
                <a:solidFill>
                  <a:srgbClr val="8959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</a:t>
            </a:r>
            <a: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sz="1400" b="1" dirty="0">
                <a:solidFill>
                  <a:srgbClr val="8959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Integer</a:t>
            </a:r>
            <a: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sz="14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port</a:t>
            </a:r>
            <a: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</p:txBody>
      </p:sp>
      <p:sp>
        <p:nvSpPr>
          <p:cNvPr id="25" name="Объект 2">
            <a:extLst>
              <a:ext uri="{FF2B5EF4-FFF2-40B4-BE49-F238E27FC236}">
                <a16:creationId xmlns:a16="http://schemas.microsoft.com/office/drawing/2014/main" id="{C56BD5DB-7942-8C93-9584-223A2037B7B7}"/>
              </a:ext>
            </a:extLst>
          </p:cNvPr>
          <p:cNvSpPr txBox="1">
            <a:spLocks/>
          </p:cNvSpPr>
          <p:nvPr/>
        </p:nvSpPr>
        <p:spPr>
          <a:xfrm>
            <a:off x="6696000" y="3931200"/>
            <a:ext cx="2882713" cy="2745800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vert="horz" lIns="91440" tIns="45720" rIns="91440" bIns="45720" numCol="1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  <a:t>BeanDefinition (ClassName)</a:t>
            </a:r>
          </a:p>
          <a:p>
            <a:pPr marL="0" indent="0">
              <a:buNone/>
            </a:pPr>
            <a:b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" sz="1400" dirty="0">
                <a:solidFill>
                  <a:schemeClr val="accent2">
                    <a:lumMod val="75000"/>
                  </a:scheme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@Value</a:t>
            </a:r>
            <a: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" sz="1400" dirty="0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”127.0.0.1"</a:t>
            </a:r>
            <a: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" sz="1400" b="1" dirty="0">
                <a:solidFill>
                  <a:srgbClr val="8959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</a:t>
            </a:r>
            <a: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sz="1400" b="1" dirty="0">
                <a:solidFill>
                  <a:srgbClr val="8959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sz="14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host</a:t>
            </a:r>
            <a: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" sz="1400" dirty="0">
                <a:solidFill>
                  <a:schemeClr val="accent2">
                    <a:lumMod val="75000"/>
                  </a:scheme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@Value</a:t>
            </a:r>
            <a: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" sz="1400" dirty="0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"${root}"</a:t>
            </a:r>
            <a: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" sz="1400" b="1" dirty="0">
                <a:solidFill>
                  <a:srgbClr val="8959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</a:t>
            </a:r>
            <a: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sz="1400" b="1" dirty="0">
                <a:solidFill>
                  <a:srgbClr val="8959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sz="14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user</a:t>
            </a:r>
            <a: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" sz="1400" dirty="0">
                <a:solidFill>
                  <a:schemeClr val="accent2">
                    <a:lumMod val="75000"/>
                  </a:scheme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@Value</a:t>
            </a:r>
            <a: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" sz="1400" dirty="0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"${root}"</a:t>
            </a:r>
            <a: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" sz="1400" b="1" dirty="0">
                <a:solidFill>
                  <a:srgbClr val="8959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</a:t>
            </a:r>
            <a: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sz="1400" b="1" dirty="0">
                <a:solidFill>
                  <a:srgbClr val="8959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sz="14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password</a:t>
            </a:r>
            <a: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" sz="1400" dirty="0">
                <a:solidFill>
                  <a:schemeClr val="accent2">
                    <a:lumMod val="75000"/>
                  </a:scheme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@Value</a:t>
            </a:r>
            <a: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" sz="1400" dirty="0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"${5432}"</a:t>
            </a:r>
            <a: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" sz="1400" b="1" dirty="0">
                <a:solidFill>
                  <a:srgbClr val="8959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</a:t>
            </a:r>
            <a: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sz="1400" b="1" dirty="0">
                <a:solidFill>
                  <a:srgbClr val="8959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Integer</a:t>
            </a:r>
            <a: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sz="14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port</a:t>
            </a:r>
            <a: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</p:txBody>
      </p:sp>
      <p:cxnSp>
        <p:nvCxnSpPr>
          <p:cNvPr id="26" name="Прямая со стрелкой 25">
            <a:extLst>
              <a:ext uri="{FF2B5EF4-FFF2-40B4-BE49-F238E27FC236}">
                <a16:creationId xmlns:a16="http://schemas.microsoft.com/office/drawing/2014/main" id="{11ECAA8A-A0FA-7636-DF06-93198C32CB76}"/>
              </a:ext>
            </a:extLst>
          </p:cNvPr>
          <p:cNvCxnSpPr>
            <a:cxnSpLocks/>
            <a:stCxn id="15" idx="2"/>
            <a:endCxn id="16" idx="0"/>
          </p:cNvCxnSpPr>
          <p:nvPr/>
        </p:nvCxnSpPr>
        <p:spPr>
          <a:xfrm>
            <a:off x="2439850" y="5108083"/>
            <a:ext cx="0" cy="589990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 стрелкой 28">
            <a:extLst>
              <a:ext uri="{FF2B5EF4-FFF2-40B4-BE49-F238E27FC236}">
                <a16:creationId xmlns:a16="http://schemas.microsoft.com/office/drawing/2014/main" id="{7046038F-5B61-B045-BC8E-7267362A3D9B}"/>
              </a:ext>
            </a:extLst>
          </p:cNvPr>
          <p:cNvCxnSpPr>
            <a:cxnSpLocks/>
            <a:stCxn id="14" idx="2"/>
            <a:endCxn id="15" idx="0"/>
          </p:cNvCxnSpPr>
          <p:nvPr/>
        </p:nvCxnSpPr>
        <p:spPr>
          <a:xfrm>
            <a:off x="2439850" y="4168877"/>
            <a:ext cx="0" cy="592365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Прямая со стрелкой 31">
            <a:extLst>
              <a:ext uri="{FF2B5EF4-FFF2-40B4-BE49-F238E27FC236}">
                <a16:creationId xmlns:a16="http://schemas.microsoft.com/office/drawing/2014/main" id="{727CE3AA-B7F1-2160-4380-5BCDD491DC00}"/>
              </a:ext>
            </a:extLst>
          </p:cNvPr>
          <p:cNvCxnSpPr>
            <a:cxnSpLocks/>
            <a:stCxn id="14" idx="0"/>
            <a:endCxn id="12" idx="2"/>
          </p:cNvCxnSpPr>
          <p:nvPr/>
        </p:nvCxnSpPr>
        <p:spPr>
          <a:xfrm flipV="1">
            <a:off x="2439850" y="3227694"/>
            <a:ext cx="0" cy="594342"/>
          </a:xfrm>
          <a:prstGeom prst="straightConnector1">
            <a:avLst/>
          </a:prstGeom>
          <a:ln w="952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Прямая со стрелкой 34">
            <a:extLst>
              <a:ext uri="{FF2B5EF4-FFF2-40B4-BE49-F238E27FC236}">
                <a16:creationId xmlns:a16="http://schemas.microsoft.com/office/drawing/2014/main" id="{37F239B0-7C69-EB33-254C-4E60A3289025}"/>
              </a:ext>
            </a:extLst>
          </p:cNvPr>
          <p:cNvCxnSpPr>
            <a:cxnSpLocks/>
            <a:stCxn id="24" idx="1"/>
            <a:endCxn id="14" idx="3"/>
          </p:cNvCxnSpPr>
          <p:nvPr/>
        </p:nvCxnSpPr>
        <p:spPr>
          <a:xfrm flipH="1">
            <a:off x="4354635" y="2449136"/>
            <a:ext cx="2341365" cy="154632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Прямая со стрелкой 37">
            <a:extLst>
              <a:ext uri="{FF2B5EF4-FFF2-40B4-BE49-F238E27FC236}">
                <a16:creationId xmlns:a16="http://schemas.microsoft.com/office/drawing/2014/main" id="{AB5E2328-55AF-B2E7-4173-E8E73CE7E69D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3953566" y="5871494"/>
            <a:ext cx="274243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Прямая со стрелкой 41">
            <a:extLst>
              <a:ext uri="{FF2B5EF4-FFF2-40B4-BE49-F238E27FC236}">
                <a16:creationId xmlns:a16="http://schemas.microsoft.com/office/drawing/2014/main" id="{65AD9755-389F-1586-6368-CC53B8D7BD2F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4058443" y="1943401"/>
            <a:ext cx="2621791" cy="0"/>
          </a:xfrm>
          <a:prstGeom prst="straightConnector1">
            <a:avLst/>
          </a:prstGeom>
          <a:ln w="12700">
            <a:solidFill>
              <a:schemeClr val="tx1"/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61D9796E-51D7-E10A-05D6-0F70795E95F4}"/>
              </a:ext>
            </a:extLst>
          </p:cNvPr>
          <p:cNvSpPr txBox="1"/>
          <p:nvPr/>
        </p:nvSpPr>
        <p:spPr>
          <a:xfrm>
            <a:off x="9578713" y="4248000"/>
            <a:ext cx="116395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/>
              <a:t>Метаданные класса после обработки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BCDFEE2-311B-FA14-4BF5-EB06B342E8A0}"/>
              </a:ext>
            </a:extLst>
          </p:cNvPr>
          <p:cNvSpPr txBox="1"/>
          <p:nvPr/>
        </p:nvSpPr>
        <p:spPr>
          <a:xfrm>
            <a:off x="9578713" y="1382400"/>
            <a:ext cx="116395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/>
              <a:t>Метаданные класса до обработки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D377996-F6C7-81E2-0D66-5D1171729999}"/>
              </a:ext>
            </a:extLst>
          </p:cNvPr>
          <p:cNvSpPr txBox="1"/>
          <p:nvPr/>
        </p:nvSpPr>
        <p:spPr>
          <a:xfrm>
            <a:off x="3441294" y="2160517"/>
            <a:ext cx="15593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/>
              <a:t>Фабрика со всеми </a:t>
            </a:r>
            <a:r>
              <a:rPr lang="en-US" sz="1400" dirty="0"/>
              <a:t>BeanDefinition</a:t>
            </a:r>
            <a:endParaRPr lang="ru-RU" sz="1400" dirty="0"/>
          </a:p>
        </p:txBody>
      </p:sp>
    </p:spTree>
    <p:extLst>
      <p:ext uri="{BB962C8B-B14F-4D97-AF65-F5344CB8AC3E}">
        <p14:creationId xmlns:p14="http://schemas.microsoft.com/office/powerpoint/2010/main" val="27036133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EEE89D-BFDC-FB46-0319-8B8969F0DF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Объект 2">
            <a:extLst>
              <a:ext uri="{FF2B5EF4-FFF2-40B4-BE49-F238E27FC236}">
                <a16:creationId xmlns:a16="http://schemas.microsoft.com/office/drawing/2014/main" id="{09B8D386-61A1-07EB-7566-C374759AC6A2}"/>
              </a:ext>
            </a:extLst>
          </p:cNvPr>
          <p:cNvSpPr txBox="1">
            <a:spLocks/>
          </p:cNvSpPr>
          <p:nvPr/>
        </p:nvSpPr>
        <p:spPr>
          <a:xfrm>
            <a:off x="359998" y="1259999"/>
            <a:ext cx="11473200" cy="5418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buNone/>
            </a:pPr>
            <a:r>
              <a:rPr lang="en-US" dirty="0">
                <a:latin typeface="+mn-lt"/>
              </a:rPr>
              <a:t>Spring</a:t>
            </a:r>
            <a:r>
              <a:rPr lang="ru-RU" dirty="0">
                <a:latin typeface="+mn-lt"/>
              </a:rPr>
              <a:t> обогатил и дополнил все </a:t>
            </a:r>
            <a:r>
              <a:rPr lang="en-US" dirty="0">
                <a:latin typeface="+mn-lt"/>
              </a:rPr>
              <a:t>BeanDefinition</a:t>
            </a:r>
            <a:r>
              <a:rPr lang="ru-RU" dirty="0">
                <a:latin typeface="+mn-lt"/>
              </a:rPr>
              <a:t>. И он готов создавать из этих описаний так необходимые нам бины.</a:t>
            </a:r>
            <a:endParaRPr lang="ru-RU" b="0" i="0" u="none" strike="noStrike" dirty="0">
              <a:effectLst/>
              <a:latin typeface="+mn-lt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FCA5DC0-A07F-3AAD-A054-A810522D3F8A}"/>
              </a:ext>
            </a:extLst>
          </p:cNvPr>
          <p:cNvSpPr txBox="1">
            <a:spLocks/>
          </p:cNvSpPr>
          <p:nvPr/>
        </p:nvSpPr>
        <p:spPr>
          <a:xfrm>
            <a:off x="360000" y="179999"/>
            <a:ext cx="11473198" cy="72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dirty="0"/>
              <a:t>Итоги второго этапа</a:t>
            </a:r>
            <a:endParaRPr lang="en-US" sz="4000" dirty="0"/>
          </a:p>
        </p:txBody>
      </p:sp>
      <p:pic>
        <p:nvPicPr>
          <p:cNvPr id="2" name="Рисунок 1" descr="Изображение выглядит как Графика, графическая вставка, графический дизайн, творческий подход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F733B9CC-1C29-BB26-4A03-F10B8767C6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2800" y="5371200"/>
            <a:ext cx="1308537" cy="1308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51715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97A42F-EE1F-DAA7-DEF1-514E60EF6B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8A07665-C47F-21B1-CF9B-22EBA71BA9D9}"/>
              </a:ext>
            </a:extLst>
          </p:cNvPr>
          <p:cNvSpPr txBox="1">
            <a:spLocks/>
          </p:cNvSpPr>
          <p:nvPr/>
        </p:nvSpPr>
        <p:spPr>
          <a:xfrm>
            <a:off x="360000" y="179999"/>
            <a:ext cx="11473198" cy="144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/>
              <a:t>Этап 3. </a:t>
            </a:r>
            <a:r>
              <a:rPr lang="ru-RU" dirty="0">
                <a:solidFill>
                  <a:srgbClr val="002060"/>
                </a:solidFill>
              </a:rPr>
              <a:t>Создание кастомных </a:t>
            </a:r>
            <a:r>
              <a:rPr lang="en-US" dirty="0">
                <a:solidFill>
                  <a:srgbClr val="002060"/>
                </a:solidFill>
              </a:rPr>
              <a:t>FactoryBean</a:t>
            </a:r>
            <a:r>
              <a:rPr lang="ru-RU" dirty="0">
                <a:solidFill>
                  <a:srgbClr val="002060"/>
                </a:solidFill>
              </a:rPr>
              <a:t>, (рудимент)</a:t>
            </a:r>
            <a:endParaRPr lang="ru-RU" dirty="0"/>
          </a:p>
        </p:txBody>
      </p:sp>
      <p:sp>
        <p:nvSpPr>
          <p:cNvPr id="9" name="Объект 2">
            <a:extLst>
              <a:ext uri="{FF2B5EF4-FFF2-40B4-BE49-F238E27FC236}">
                <a16:creationId xmlns:a16="http://schemas.microsoft.com/office/drawing/2014/main" id="{7A8E0A3A-8E63-4D5C-2BB1-C99143DBB68A}"/>
              </a:ext>
            </a:extLst>
          </p:cNvPr>
          <p:cNvSpPr txBox="1">
            <a:spLocks/>
          </p:cNvSpPr>
          <p:nvPr/>
        </p:nvSpPr>
        <p:spPr>
          <a:xfrm>
            <a:off x="359998" y="1980000"/>
            <a:ext cx="11473200" cy="4518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dirty="0">
                <a:latin typeface="+mn-lt"/>
              </a:rPr>
              <a:t>Когда-то </a:t>
            </a:r>
            <a:r>
              <a:rPr lang="en-US" dirty="0">
                <a:latin typeface="+mn-lt"/>
              </a:rPr>
              <a:t>Spring </a:t>
            </a:r>
            <a:r>
              <a:rPr lang="ru-RU" dirty="0">
                <a:latin typeface="+mn-lt"/>
              </a:rPr>
              <a:t>конфигурировался только через </a:t>
            </a:r>
            <a:r>
              <a:rPr lang="en-US" dirty="0">
                <a:latin typeface="+mn-lt"/>
              </a:rPr>
              <a:t>XML</a:t>
            </a:r>
            <a:r>
              <a:rPr lang="ru-RU" dirty="0">
                <a:latin typeface="+mn-lt"/>
              </a:rPr>
              <a:t> и разработчикам очень хотелось добавлять какое-либо поведение при создании бина.</a:t>
            </a:r>
          </a:p>
          <a:p>
            <a:pPr marL="0" indent="0">
              <a:buNone/>
            </a:pPr>
            <a:endParaRPr lang="ru-RU" dirty="0">
              <a:latin typeface="+mn-lt"/>
            </a:endParaRPr>
          </a:p>
          <a:p>
            <a:pPr marL="0" indent="0">
              <a:buNone/>
            </a:pPr>
            <a:r>
              <a:rPr lang="ru-RU" dirty="0">
                <a:latin typeface="+mn-lt"/>
              </a:rPr>
              <a:t>Из этого запроса появился интерфейс </a:t>
            </a:r>
            <a:r>
              <a:rPr lang="en-US" b="1" dirty="0">
                <a:latin typeface="+mn-lt"/>
              </a:rPr>
              <a:t>FactoryBean</a:t>
            </a:r>
            <a:r>
              <a:rPr lang="ru-RU" dirty="0">
                <a:latin typeface="+mn-lt"/>
              </a:rPr>
              <a:t>.</a:t>
            </a:r>
          </a:p>
          <a:p>
            <a:pPr marL="0" indent="0">
              <a:buNone/>
            </a:pPr>
            <a:endParaRPr lang="ru-RU" dirty="0">
              <a:latin typeface="+mn-lt"/>
            </a:endParaRPr>
          </a:p>
        </p:txBody>
      </p:sp>
      <p:pic>
        <p:nvPicPr>
          <p:cNvPr id="10" name="Рисунок 9" descr="Изображение выглядит как Графика, графическая вставка, графический дизайн, творческий подход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FE6C87DF-55FD-F6E1-4CC0-02861F86ED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2800" y="5371200"/>
            <a:ext cx="1308537" cy="1308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62269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F260BD-527A-E8D6-F1AF-25D75BB529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B966880-5DB8-71F2-BB0C-0762999115F9}"/>
              </a:ext>
            </a:extLst>
          </p:cNvPr>
          <p:cNvSpPr txBox="1">
            <a:spLocks/>
          </p:cNvSpPr>
          <p:nvPr/>
        </p:nvSpPr>
        <p:spPr>
          <a:xfrm>
            <a:off x="360000" y="179999"/>
            <a:ext cx="11473198" cy="72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FactoryBean</a:t>
            </a:r>
            <a:endParaRPr lang="ru-RU" sz="4000" dirty="0"/>
          </a:p>
        </p:txBody>
      </p:sp>
      <p:sp>
        <p:nvSpPr>
          <p:cNvPr id="9" name="Объект 2">
            <a:extLst>
              <a:ext uri="{FF2B5EF4-FFF2-40B4-BE49-F238E27FC236}">
                <a16:creationId xmlns:a16="http://schemas.microsoft.com/office/drawing/2014/main" id="{24875C53-196D-7742-511F-0A13372D22D1}"/>
              </a:ext>
            </a:extLst>
          </p:cNvPr>
          <p:cNvSpPr txBox="1">
            <a:spLocks/>
          </p:cNvSpPr>
          <p:nvPr/>
        </p:nvSpPr>
        <p:spPr>
          <a:xfrm>
            <a:off x="359998" y="1620000"/>
            <a:ext cx="11473200" cy="4878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dirty="0">
                <a:latin typeface="+mn-lt"/>
              </a:rPr>
              <a:t>Для реализации необходимо передать класс бина, которым будет управлять фабрика в дженерик интерфейса:</a:t>
            </a:r>
          </a:p>
          <a:p>
            <a:pPr marL="0" indent="0">
              <a:buNone/>
            </a:pPr>
            <a:r>
              <a:rPr lang="ru-RU" sz="1800" b="1" dirty="0">
                <a:solidFill>
                  <a:srgbClr val="8959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" sz="2000" b="1" dirty="0">
                <a:solidFill>
                  <a:srgbClr val="8959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sz="2000" b="1" dirty="0">
                <a:solidFill>
                  <a:srgbClr val="8959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Example</a:t>
            </a:r>
            <a:r>
              <a:rPr lang="en" sz="20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Factory</a:t>
            </a:r>
            <a:r>
              <a:rPr lang="en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sz="2000" b="1" dirty="0">
                <a:solidFill>
                  <a:srgbClr val="8959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implements</a:t>
            </a:r>
            <a:r>
              <a:rPr lang="en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sz="20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FactoryBean&lt;Example&gt;</a:t>
            </a:r>
            <a:endParaRPr lang="ru-RU" sz="2000" dirty="0"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ru-RU" dirty="0">
              <a:latin typeface="+mn-lt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dirty="0">
                <a:latin typeface="+mn-lt"/>
                <a:cs typeface="Consolas" panose="020B0609020204030204" pitchFamily="49" charset="0"/>
              </a:rPr>
              <a:t>А также реализовать 3 метода: </a:t>
            </a:r>
            <a:r>
              <a:rPr lang="en-US" dirty="0" err="1">
                <a:latin typeface="+mn-lt"/>
                <a:cs typeface="Consolas" panose="020B0609020204030204" pitchFamily="49" charset="0"/>
              </a:rPr>
              <a:t>getObject</a:t>
            </a:r>
            <a:r>
              <a:rPr lang="en-US" dirty="0">
                <a:latin typeface="+mn-lt"/>
                <a:cs typeface="Consolas" panose="020B0609020204030204" pitchFamily="49" charset="0"/>
              </a:rPr>
              <a:t>(), </a:t>
            </a:r>
            <a:r>
              <a:rPr lang="en-US" dirty="0" err="1">
                <a:latin typeface="+mn-lt"/>
                <a:cs typeface="Consolas" panose="020B0609020204030204" pitchFamily="49" charset="0"/>
              </a:rPr>
              <a:t>getobjectType</a:t>
            </a:r>
            <a:r>
              <a:rPr lang="en-US" dirty="0">
                <a:latin typeface="+mn-lt"/>
                <a:cs typeface="Consolas" panose="020B0609020204030204" pitchFamily="49" charset="0"/>
              </a:rPr>
              <a:t>(), </a:t>
            </a:r>
            <a:r>
              <a:rPr lang="en-US" dirty="0" err="1">
                <a:latin typeface="+mn-lt"/>
                <a:cs typeface="Consolas" panose="020B0609020204030204" pitchFamily="49" charset="0"/>
              </a:rPr>
              <a:t>isSingleton</a:t>
            </a:r>
            <a:r>
              <a:rPr lang="en-US" dirty="0">
                <a:latin typeface="+mn-lt"/>
                <a:cs typeface="Consolas" panose="020B0609020204030204" pitchFamily="49" charset="0"/>
              </a:rPr>
              <a:t>()</a:t>
            </a:r>
            <a:r>
              <a:rPr lang="ru-RU" dirty="0">
                <a:latin typeface="+mn-lt"/>
                <a:cs typeface="Consolas" panose="020B0609020204030204" pitchFamily="49" charset="0"/>
              </a:rPr>
              <a:t>.</a:t>
            </a:r>
            <a:endParaRPr lang="en-US" dirty="0">
              <a:latin typeface="+mn-lt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latin typeface="+mn-lt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dirty="0">
                <a:latin typeface="+mn-lt"/>
                <a:cs typeface="Consolas" panose="020B0609020204030204" pitchFamily="49" charset="0"/>
              </a:rPr>
              <a:t>После этого необходимо зарегистрировать эту фабрику в </a:t>
            </a:r>
            <a:r>
              <a:rPr lang="en-US" dirty="0">
                <a:latin typeface="+mn-lt"/>
                <a:cs typeface="Consolas" panose="020B0609020204030204" pitchFamily="49" charset="0"/>
              </a:rPr>
              <a:t>XML </a:t>
            </a:r>
            <a:r>
              <a:rPr lang="ru-RU" dirty="0">
                <a:latin typeface="+mn-lt"/>
                <a:cs typeface="Consolas" panose="020B0609020204030204" pitchFamily="49" charset="0"/>
              </a:rPr>
              <a:t>конфигурации, как обычный бин.</a:t>
            </a:r>
          </a:p>
          <a:p>
            <a:pPr marL="0" indent="0">
              <a:buNone/>
            </a:pPr>
            <a:endParaRPr lang="ru-RU" dirty="0">
              <a:latin typeface="+mn-lt"/>
            </a:endParaRPr>
          </a:p>
        </p:txBody>
      </p:sp>
      <p:pic>
        <p:nvPicPr>
          <p:cNvPr id="10" name="Рисунок 9" descr="Изображение выглядит как Графика, графическая вставка, графический дизайн, творческий подход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DCA631BD-535B-CB29-3390-910CD4FB16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2800" y="5371200"/>
            <a:ext cx="1308537" cy="1308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7305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142774-B534-0A7B-447E-BFD33EC3FD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2370078-8423-9FF4-07DB-C90045752F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180000"/>
            <a:ext cx="11473200" cy="756000"/>
          </a:xfrm>
        </p:spPr>
        <p:txBody>
          <a:bodyPr>
            <a:normAutofit/>
          </a:bodyPr>
          <a:lstStyle/>
          <a:p>
            <a:r>
              <a:rPr lang="ru-RU" sz="4800" dirty="0"/>
              <a:t>Минусы</a:t>
            </a:r>
          </a:p>
        </p:txBody>
      </p:sp>
      <p:sp>
        <p:nvSpPr>
          <p:cNvPr id="10" name="Объект 2">
            <a:extLst>
              <a:ext uri="{FF2B5EF4-FFF2-40B4-BE49-F238E27FC236}">
                <a16:creationId xmlns:a16="http://schemas.microsoft.com/office/drawing/2014/main" id="{71FC26BC-53E1-39D3-30CC-F616CDD39B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01" y="1296000"/>
            <a:ext cx="5427614" cy="844772"/>
          </a:xfrm>
          <a:custGeom>
            <a:avLst/>
            <a:gdLst>
              <a:gd name="connsiteX0" fmla="*/ 0 w 5427614"/>
              <a:gd name="connsiteY0" fmla="*/ 0 h 844772"/>
              <a:gd name="connsiteX1" fmla="*/ 379933 w 5427614"/>
              <a:gd name="connsiteY1" fmla="*/ 0 h 844772"/>
              <a:gd name="connsiteX2" fmla="*/ 1031247 w 5427614"/>
              <a:gd name="connsiteY2" fmla="*/ 0 h 844772"/>
              <a:gd name="connsiteX3" fmla="*/ 1628284 w 5427614"/>
              <a:gd name="connsiteY3" fmla="*/ 0 h 844772"/>
              <a:gd name="connsiteX4" fmla="*/ 2008217 w 5427614"/>
              <a:gd name="connsiteY4" fmla="*/ 0 h 844772"/>
              <a:gd name="connsiteX5" fmla="*/ 2496702 w 5427614"/>
              <a:gd name="connsiteY5" fmla="*/ 0 h 844772"/>
              <a:gd name="connsiteX6" fmla="*/ 3148016 w 5427614"/>
              <a:gd name="connsiteY6" fmla="*/ 0 h 844772"/>
              <a:gd name="connsiteX7" fmla="*/ 3690778 w 5427614"/>
              <a:gd name="connsiteY7" fmla="*/ 0 h 844772"/>
              <a:gd name="connsiteX8" fmla="*/ 4287815 w 5427614"/>
              <a:gd name="connsiteY8" fmla="*/ 0 h 844772"/>
              <a:gd name="connsiteX9" fmla="*/ 4776300 w 5427614"/>
              <a:gd name="connsiteY9" fmla="*/ 0 h 844772"/>
              <a:gd name="connsiteX10" fmla="*/ 5427614 w 5427614"/>
              <a:gd name="connsiteY10" fmla="*/ 0 h 844772"/>
              <a:gd name="connsiteX11" fmla="*/ 5427614 w 5427614"/>
              <a:gd name="connsiteY11" fmla="*/ 439281 h 844772"/>
              <a:gd name="connsiteX12" fmla="*/ 5427614 w 5427614"/>
              <a:gd name="connsiteY12" fmla="*/ 844772 h 844772"/>
              <a:gd name="connsiteX13" fmla="*/ 5047681 w 5427614"/>
              <a:gd name="connsiteY13" fmla="*/ 844772 h 844772"/>
              <a:gd name="connsiteX14" fmla="*/ 4667748 w 5427614"/>
              <a:gd name="connsiteY14" fmla="*/ 844772 h 844772"/>
              <a:gd name="connsiteX15" fmla="*/ 4070711 w 5427614"/>
              <a:gd name="connsiteY15" fmla="*/ 844772 h 844772"/>
              <a:gd name="connsiteX16" fmla="*/ 3690778 w 5427614"/>
              <a:gd name="connsiteY16" fmla="*/ 844772 h 844772"/>
              <a:gd name="connsiteX17" fmla="*/ 3148016 w 5427614"/>
              <a:gd name="connsiteY17" fmla="*/ 844772 h 844772"/>
              <a:gd name="connsiteX18" fmla="*/ 2713807 w 5427614"/>
              <a:gd name="connsiteY18" fmla="*/ 844772 h 844772"/>
              <a:gd name="connsiteX19" fmla="*/ 2171046 w 5427614"/>
              <a:gd name="connsiteY19" fmla="*/ 844772 h 844772"/>
              <a:gd name="connsiteX20" fmla="*/ 1628284 w 5427614"/>
              <a:gd name="connsiteY20" fmla="*/ 844772 h 844772"/>
              <a:gd name="connsiteX21" fmla="*/ 1085523 w 5427614"/>
              <a:gd name="connsiteY21" fmla="*/ 844772 h 844772"/>
              <a:gd name="connsiteX22" fmla="*/ 542761 w 5427614"/>
              <a:gd name="connsiteY22" fmla="*/ 844772 h 844772"/>
              <a:gd name="connsiteX23" fmla="*/ 0 w 5427614"/>
              <a:gd name="connsiteY23" fmla="*/ 844772 h 844772"/>
              <a:gd name="connsiteX24" fmla="*/ 0 w 5427614"/>
              <a:gd name="connsiteY24" fmla="*/ 413938 h 844772"/>
              <a:gd name="connsiteX25" fmla="*/ 0 w 5427614"/>
              <a:gd name="connsiteY25" fmla="*/ 0 h 844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5427614" h="844772" fill="none" extrusionOk="0">
                <a:moveTo>
                  <a:pt x="0" y="0"/>
                </a:moveTo>
                <a:cubicBezTo>
                  <a:pt x="101209" y="-23052"/>
                  <a:pt x="221611" y="29191"/>
                  <a:pt x="379933" y="0"/>
                </a:cubicBezTo>
                <a:cubicBezTo>
                  <a:pt x="538255" y="-29191"/>
                  <a:pt x="710819" y="29781"/>
                  <a:pt x="1031247" y="0"/>
                </a:cubicBezTo>
                <a:cubicBezTo>
                  <a:pt x="1351675" y="-29781"/>
                  <a:pt x="1406959" y="44334"/>
                  <a:pt x="1628284" y="0"/>
                </a:cubicBezTo>
                <a:cubicBezTo>
                  <a:pt x="1849609" y="-44334"/>
                  <a:pt x="1862100" y="22921"/>
                  <a:pt x="2008217" y="0"/>
                </a:cubicBezTo>
                <a:cubicBezTo>
                  <a:pt x="2154334" y="-22921"/>
                  <a:pt x="2323125" y="37943"/>
                  <a:pt x="2496702" y="0"/>
                </a:cubicBezTo>
                <a:cubicBezTo>
                  <a:pt x="2670279" y="-37943"/>
                  <a:pt x="2989368" y="56601"/>
                  <a:pt x="3148016" y="0"/>
                </a:cubicBezTo>
                <a:cubicBezTo>
                  <a:pt x="3306664" y="-56601"/>
                  <a:pt x="3570093" y="17613"/>
                  <a:pt x="3690778" y="0"/>
                </a:cubicBezTo>
                <a:cubicBezTo>
                  <a:pt x="3811463" y="-17613"/>
                  <a:pt x="3992179" y="32472"/>
                  <a:pt x="4287815" y="0"/>
                </a:cubicBezTo>
                <a:cubicBezTo>
                  <a:pt x="4583451" y="-32472"/>
                  <a:pt x="4574420" y="4058"/>
                  <a:pt x="4776300" y="0"/>
                </a:cubicBezTo>
                <a:cubicBezTo>
                  <a:pt x="4978180" y="-4058"/>
                  <a:pt x="5207713" y="65932"/>
                  <a:pt x="5427614" y="0"/>
                </a:cubicBezTo>
                <a:cubicBezTo>
                  <a:pt x="5428678" y="164973"/>
                  <a:pt x="5388096" y="237336"/>
                  <a:pt x="5427614" y="439281"/>
                </a:cubicBezTo>
                <a:cubicBezTo>
                  <a:pt x="5467132" y="641226"/>
                  <a:pt x="5420058" y="695745"/>
                  <a:pt x="5427614" y="844772"/>
                </a:cubicBezTo>
                <a:cubicBezTo>
                  <a:pt x="5302989" y="847613"/>
                  <a:pt x="5142707" y="801062"/>
                  <a:pt x="5047681" y="844772"/>
                </a:cubicBezTo>
                <a:cubicBezTo>
                  <a:pt x="4952655" y="888482"/>
                  <a:pt x="4850465" y="817046"/>
                  <a:pt x="4667748" y="844772"/>
                </a:cubicBezTo>
                <a:cubicBezTo>
                  <a:pt x="4485031" y="872498"/>
                  <a:pt x="4353564" y="830769"/>
                  <a:pt x="4070711" y="844772"/>
                </a:cubicBezTo>
                <a:cubicBezTo>
                  <a:pt x="3787858" y="858775"/>
                  <a:pt x="3813524" y="801955"/>
                  <a:pt x="3690778" y="844772"/>
                </a:cubicBezTo>
                <a:cubicBezTo>
                  <a:pt x="3568032" y="887589"/>
                  <a:pt x="3293945" y="801284"/>
                  <a:pt x="3148016" y="844772"/>
                </a:cubicBezTo>
                <a:cubicBezTo>
                  <a:pt x="3002087" y="888260"/>
                  <a:pt x="2880648" y="843591"/>
                  <a:pt x="2713807" y="844772"/>
                </a:cubicBezTo>
                <a:cubicBezTo>
                  <a:pt x="2546966" y="845953"/>
                  <a:pt x="2294790" y="844227"/>
                  <a:pt x="2171046" y="844772"/>
                </a:cubicBezTo>
                <a:cubicBezTo>
                  <a:pt x="2047302" y="845317"/>
                  <a:pt x="1795413" y="838111"/>
                  <a:pt x="1628284" y="844772"/>
                </a:cubicBezTo>
                <a:cubicBezTo>
                  <a:pt x="1461155" y="851433"/>
                  <a:pt x="1334089" y="809847"/>
                  <a:pt x="1085523" y="844772"/>
                </a:cubicBezTo>
                <a:cubicBezTo>
                  <a:pt x="836957" y="879697"/>
                  <a:pt x="709485" y="791612"/>
                  <a:pt x="542761" y="844772"/>
                </a:cubicBezTo>
                <a:cubicBezTo>
                  <a:pt x="376037" y="897932"/>
                  <a:pt x="246342" y="818771"/>
                  <a:pt x="0" y="844772"/>
                </a:cubicBezTo>
                <a:cubicBezTo>
                  <a:pt x="-8136" y="730498"/>
                  <a:pt x="36246" y="583300"/>
                  <a:pt x="0" y="413938"/>
                </a:cubicBezTo>
                <a:cubicBezTo>
                  <a:pt x="-36246" y="244576"/>
                  <a:pt x="21521" y="206966"/>
                  <a:pt x="0" y="0"/>
                </a:cubicBezTo>
                <a:close/>
              </a:path>
              <a:path w="5427614" h="844772" stroke="0" extrusionOk="0">
                <a:moveTo>
                  <a:pt x="0" y="0"/>
                </a:moveTo>
                <a:cubicBezTo>
                  <a:pt x="149441" y="-9381"/>
                  <a:pt x="277255" y="38498"/>
                  <a:pt x="488485" y="0"/>
                </a:cubicBezTo>
                <a:cubicBezTo>
                  <a:pt x="699715" y="-38498"/>
                  <a:pt x="730361" y="33519"/>
                  <a:pt x="868418" y="0"/>
                </a:cubicBezTo>
                <a:cubicBezTo>
                  <a:pt x="1006475" y="-33519"/>
                  <a:pt x="1378873" y="25275"/>
                  <a:pt x="1519732" y="0"/>
                </a:cubicBezTo>
                <a:cubicBezTo>
                  <a:pt x="1660591" y="-25275"/>
                  <a:pt x="1877462" y="21301"/>
                  <a:pt x="2008217" y="0"/>
                </a:cubicBezTo>
                <a:cubicBezTo>
                  <a:pt x="2138973" y="-21301"/>
                  <a:pt x="2347421" y="29553"/>
                  <a:pt x="2496702" y="0"/>
                </a:cubicBezTo>
                <a:cubicBezTo>
                  <a:pt x="2645983" y="-29553"/>
                  <a:pt x="2886178" y="2971"/>
                  <a:pt x="3148016" y="0"/>
                </a:cubicBezTo>
                <a:cubicBezTo>
                  <a:pt x="3409854" y="-2971"/>
                  <a:pt x="3390342" y="15956"/>
                  <a:pt x="3582225" y="0"/>
                </a:cubicBezTo>
                <a:cubicBezTo>
                  <a:pt x="3774108" y="-15956"/>
                  <a:pt x="4076075" y="75175"/>
                  <a:pt x="4233539" y="0"/>
                </a:cubicBezTo>
                <a:cubicBezTo>
                  <a:pt x="4391003" y="-75175"/>
                  <a:pt x="4704255" y="5212"/>
                  <a:pt x="4884853" y="0"/>
                </a:cubicBezTo>
                <a:cubicBezTo>
                  <a:pt x="5065451" y="-5212"/>
                  <a:pt x="5230289" y="61710"/>
                  <a:pt x="5427614" y="0"/>
                </a:cubicBezTo>
                <a:cubicBezTo>
                  <a:pt x="5432911" y="91948"/>
                  <a:pt x="5398544" y="230352"/>
                  <a:pt x="5427614" y="439281"/>
                </a:cubicBezTo>
                <a:cubicBezTo>
                  <a:pt x="5456684" y="648210"/>
                  <a:pt x="5408272" y="705864"/>
                  <a:pt x="5427614" y="844772"/>
                </a:cubicBezTo>
                <a:cubicBezTo>
                  <a:pt x="5343604" y="849201"/>
                  <a:pt x="5147597" y="842139"/>
                  <a:pt x="5047681" y="844772"/>
                </a:cubicBezTo>
                <a:cubicBezTo>
                  <a:pt x="4947765" y="847405"/>
                  <a:pt x="4532621" y="834321"/>
                  <a:pt x="4396367" y="844772"/>
                </a:cubicBezTo>
                <a:cubicBezTo>
                  <a:pt x="4260113" y="855223"/>
                  <a:pt x="4142335" y="823480"/>
                  <a:pt x="3962158" y="844772"/>
                </a:cubicBezTo>
                <a:cubicBezTo>
                  <a:pt x="3781981" y="866064"/>
                  <a:pt x="3545680" y="838299"/>
                  <a:pt x="3419397" y="844772"/>
                </a:cubicBezTo>
                <a:cubicBezTo>
                  <a:pt x="3293114" y="851245"/>
                  <a:pt x="2973630" y="808368"/>
                  <a:pt x="2768083" y="844772"/>
                </a:cubicBezTo>
                <a:cubicBezTo>
                  <a:pt x="2562536" y="881176"/>
                  <a:pt x="2379764" y="795257"/>
                  <a:pt x="2225322" y="844772"/>
                </a:cubicBezTo>
                <a:cubicBezTo>
                  <a:pt x="2070880" y="894287"/>
                  <a:pt x="1947184" y="834537"/>
                  <a:pt x="1845389" y="844772"/>
                </a:cubicBezTo>
                <a:cubicBezTo>
                  <a:pt x="1743594" y="855007"/>
                  <a:pt x="1610039" y="803606"/>
                  <a:pt x="1411180" y="844772"/>
                </a:cubicBezTo>
                <a:cubicBezTo>
                  <a:pt x="1212321" y="885938"/>
                  <a:pt x="976603" y="776281"/>
                  <a:pt x="759866" y="844772"/>
                </a:cubicBezTo>
                <a:cubicBezTo>
                  <a:pt x="543129" y="913263"/>
                  <a:pt x="284567" y="788605"/>
                  <a:pt x="0" y="844772"/>
                </a:cubicBezTo>
                <a:cubicBezTo>
                  <a:pt x="-7171" y="722165"/>
                  <a:pt x="5427" y="572862"/>
                  <a:pt x="0" y="439281"/>
                </a:cubicBezTo>
                <a:cubicBezTo>
                  <a:pt x="-5427" y="305700"/>
                  <a:pt x="50264" y="116930"/>
                  <a:pt x="0" y="0"/>
                </a:cubicBezTo>
                <a:close/>
              </a:path>
            </a:pathLst>
          </a:custGeom>
          <a:ln w="19050">
            <a:solidFill>
              <a:srgbClr val="002060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sk:type>
                    <ask:lineSketchScribble/>
                  </ask:type>
                </ask:lineSketchStyleProps>
              </a:ext>
            </a:extLst>
          </a:ln>
          <a:effectLst>
            <a:softEdge rad="0"/>
          </a:effectLst>
        </p:spPr>
        <p:txBody>
          <a:bodyPr>
            <a:normAutofit/>
          </a:bodyPr>
          <a:lstStyle/>
          <a:p>
            <a:pPr marL="0" indent="0">
              <a:spcBef>
                <a:spcPts val="400"/>
              </a:spcBef>
              <a:buNone/>
            </a:pPr>
            <a:r>
              <a:rPr lang="ru-RU" sz="2400" dirty="0">
                <a:latin typeface="+mn-lt"/>
              </a:rPr>
              <a:t>Предъявляет свои правила к написанию кода при использовании</a:t>
            </a:r>
          </a:p>
          <a:p>
            <a:pPr marL="0" indent="0">
              <a:spcBef>
                <a:spcPts val="400"/>
              </a:spcBef>
              <a:buNone/>
            </a:pPr>
            <a:endParaRPr lang="en-US" sz="2000" dirty="0"/>
          </a:p>
        </p:txBody>
      </p:sp>
      <p:sp>
        <p:nvSpPr>
          <p:cNvPr id="11" name="Объект 2">
            <a:extLst>
              <a:ext uri="{FF2B5EF4-FFF2-40B4-BE49-F238E27FC236}">
                <a16:creationId xmlns:a16="http://schemas.microsoft.com/office/drawing/2014/main" id="{364910A7-CD22-E727-00C0-74B6EE937640}"/>
              </a:ext>
            </a:extLst>
          </p:cNvPr>
          <p:cNvSpPr txBox="1">
            <a:spLocks/>
          </p:cNvSpPr>
          <p:nvPr/>
        </p:nvSpPr>
        <p:spPr>
          <a:xfrm>
            <a:off x="7735837" y="1296000"/>
            <a:ext cx="3590876" cy="511285"/>
          </a:xfrm>
          <a:custGeom>
            <a:avLst/>
            <a:gdLst>
              <a:gd name="connsiteX0" fmla="*/ 0 w 3590876"/>
              <a:gd name="connsiteY0" fmla="*/ 0 h 511285"/>
              <a:gd name="connsiteX1" fmla="*/ 670297 w 3590876"/>
              <a:gd name="connsiteY1" fmla="*/ 0 h 511285"/>
              <a:gd name="connsiteX2" fmla="*/ 1304685 w 3590876"/>
              <a:gd name="connsiteY2" fmla="*/ 0 h 511285"/>
              <a:gd name="connsiteX3" fmla="*/ 1939073 w 3590876"/>
              <a:gd name="connsiteY3" fmla="*/ 0 h 511285"/>
              <a:gd name="connsiteX4" fmla="*/ 2429826 w 3590876"/>
              <a:gd name="connsiteY4" fmla="*/ 0 h 511285"/>
              <a:gd name="connsiteX5" fmla="*/ 2956488 w 3590876"/>
              <a:gd name="connsiteY5" fmla="*/ 0 h 511285"/>
              <a:gd name="connsiteX6" fmla="*/ 3590876 w 3590876"/>
              <a:gd name="connsiteY6" fmla="*/ 0 h 511285"/>
              <a:gd name="connsiteX7" fmla="*/ 3590876 w 3590876"/>
              <a:gd name="connsiteY7" fmla="*/ 511285 h 511285"/>
              <a:gd name="connsiteX8" fmla="*/ 2992397 w 3590876"/>
              <a:gd name="connsiteY8" fmla="*/ 511285 h 511285"/>
              <a:gd name="connsiteX9" fmla="*/ 2501644 w 3590876"/>
              <a:gd name="connsiteY9" fmla="*/ 511285 h 511285"/>
              <a:gd name="connsiteX10" fmla="*/ 2010891 w 3590876"/>
              <a:gd name="connsiteY10" fmla="*/ 511285 h 511285"/>
              <a:gd name="connsiteX11" fmla="*/ 1376502 w 3590876"/>
              <a:gd name="connsiteY11" fmla="*/ 511285 h 511285"/>
              <a:gd name="connsiteX12" fmla="*/ 849841 w 3590876"/>
              <a:gd name="connsiteY12" fmla="*/ 511285 h 511285"/>
              <a:gd name="connsiteX13" fmla="*/ 0 w 3590876"/>
              <a:gd name="connsiteY13" fmla="*/ 511285 h 511285"/>
              <a:gd name="connsiteX14" fmla="*/ 0 w 3590876"/>
              <a:gd name="connsiteY14" fmla="*/ 0 h 511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590876" h="511285" fill="none" extrusionOk="0">
                <a:moveTo>
                  <a:pt x="0" y="0"/>
                </a:moveTo>
                <a:cubicBezTo>
                  <a:pt x="177572" y="-26290"/>
                  <a:pt x="475805" y="47274"/>
                  <a:pt x="670297" y="0"/>
                </a:cubicBezTo>
                <a:cubicBezTo>
                  <a:pt x="864789" y="-47274"/>
                  <a:pt x="1060923" y="24877"/>
                  <a:pt x="1304685" y="0"/>
                </a:cubicBezTo>
                <a:cubicBezTo>
                  <a:pt x="1548447" y="-24877"/>
                  <a:pt x="1676843" y="3049"/>
                  <a:pt x="1939073" y="0"/>
                </a:cubicBezTo>
                <a:cubicBezTo>
                  <a:pt x="2201303" y="-3049"/>
                  <a:pt x="2311181" y="51571"/>
                  <a:pt x="2429826" y="0"/>
                </a:cubicBezTo>
                <a:cubicBezTo>
                  <a:pt x="2548471" y="-51571"/>
                  <a:pt x="2764187" y="760"/>
                  <a:pt x="2956488" y="0"/>
                </a:cubicBezTo>
                <a:cubicBezTo>
                  <a:pt x="3148789" y="-760"/>
                  <a:pt x="3300430" y="10688"/>
                  <a:pt x="3590876" y="0"/>
                </a:cubicBezTo>
                <a:cubicBezTo>
                  <a:pt x="3616629" y="230201"/>
                  <a:pt x="3547407" y="351312"/>
                  <a:pt x="3590876" y="511285"/>
                </a:cubicBezTo>
                <a:cubicBezTo>
                  <a:pt x="3452554" y="554079"/>
                  <a:pt x="3185075" y="500319"/>
                  <a:pt x="2992397" y="511285"/>
                </a:cubicBezTo>
                <a:cubicBezTo>
                  <a:pt x="2799719" y="522251"/>
                  <a:pt x="2602781" y="469367"/>
                  <a:pt x="2501644" y="511285"/>
                </a:cubicBezTo>
                <a:cubicBezTo>
                  <a:pt x="2400507" y="553203"/>
                  <a:pt x="2210981" y="456806"/>
                  <a:pt x="2010891" y="511285"/>
                </a:cubicBezTo>
                <a:cubicBezTo>
                  <a:pt x="1810801" y="565764"/>
                  <a:pt x="1555799" y="459696"/>
                  <a:pt x="1376502" y="511285"/>
                </a:cubicBezTo>
                <a:cubicBezTo>
                  <a:pt x="1197205" y="562874"/>
                  <a:pt x="965444" y="459703"/>
                  <a:pt x="849841" y="511285"/>
                </a:cubicBezTo>
                <a:cubicBezTo>
                  <a:pt x="734238" y="562867"/>
                  <a:pt x="227509" y="411799"/>
                  <a:pt x="0" y="511285"/>
                </a:cubicBezTo>
                <a:cubicBezTo>
                  <a:pt x="-18573" y="344623"/>
                  <a:pt x="45467" y="103954"/>
                  <a:pt x="0" y="0"/>
                </a:cubicBezTo>
                <a:close/>
              </a:path>
              <a:path w="3590876" h="511285" stroke="0" extrusionOk="0">
                <a:moveTo>
                  <a:pt x="0" y="0"/>
                </a:moveTo>
                <a:cubicBezTo>
                  <a:pt x="127545" y="-39961"/>
                  <a:pt x="438485" y="16933"/>
                  <a:pt x="562571" y="0"/>
                </a:cubicBezTo>
                <a:cubicBezTo>
                  <a:pt x="686657" y="-16933"/>
                  <a:pt x="811458" y="2454"/>
                  <a:pt x="1053324" y="0"/>
                </a:cubicBezTo>
                <a:cubicBezTo>
                  <a:pt x="1295190" y="-2454"/>
                  <a:pt x="1408314" y="18428"/>
                  <a:pt x="1723620" y="0"/>
                </a:cubicBezTo>
                <a:cubicBezTo>
                  <a:pt x="2038926" y="-18428"/>
                  <a:pt x="2110723" y="23467"/>
                  <a:pt x="2286191" y="0"/>
                </a:cubicBezTo>
                <a:cubicBezTo>
                  <a:pt x="2461659" y="-23467"/>
                  <a:pt x="2703809" y="35023"/>
                  <a:pt x="2848762" y="0"/>
                </a:cubicBezTo>
                <a:cubicBezTo>
                  <a:pt x="2993715" y="-35023"/>
                  <a:pt x="3251848" y="4515"/>
                  <a:pt x="3590876" y="0"/>
                </a:cubicBezTo>
                <a:cubicBezTo>
                  <a:pt x="3603279" y="107092"/>
                  <a:pt x="3533930" y="314491"/>
                  <a:pt x="3590876" y="511285"/>
                </a:cubicBezTo>
                <a:cubicBezTo>
                  <a:pt x="3414980" y="518339"/>
                  <a:pt x="3185873" y="506027"/>
                  <a:pt x="2992397" y="511285"/>
                </a:cubicBezTo>
                <a:cubicBezTo>
                  <a:pt x="2798921" y="516543"/>
                  <a:pt x="2722128" y="506770"/>
                  <a:pt x="2501644" y="511285"/>
                </a:cubicBezTo>
                <a:cubicBezTo>
                  <a:pt x="2281160" y="515800"/>
                  <a:pt x="2160035" y="494020"/>
                  <a:pt x="1903164" y="511285"/>
                </a:cubicBezTo>
                <a:cubicBezTo>
                  <a:pt x="1646293" y="528550"/>
                  <a:pt x="1513784" y="484936"/>
                  <a:pt x="1304685" y="511285"/>
                </a:cubicBezTo>
                <a:cubicBezTo>
                  <a:pt x="1095586" y="537634"/>
                  <a:pt x="960315" y="491458"/>
                  <a:pt x="742114" y="511285"/>
                </a:cubicBezTo>
                <a:cubicBezTo>
                  <a:pt x="523913" y="531112"/>
                  <a:pt x="161069" y="495971"/>
                  <a:pt x="0" y="511285"/>
                </a:cubicBezTo>
                <a:cubicBezTo>
                  <a:pt x="-13069" y="271875"/>
                  <a:pt x="29714" y="201183"/>
                  <a:pt x="0" y="0"/>
                </a:cubicBezTo>
                <a:close/>
              </a:path>
            </a:pathLst>
          </a:custGeom>
          <a:ln w="19050">
            <a:solidFill>
              <a:srgbClr val="002060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sz="2400" dirty="0">
                <a:latin typeface="+mn-lt"/>
              </a:rPr>
              <a:t>«Раздувает» приложение</a:t>
            </a:r>
          </a:p>
        </p:txBody>
      </p:sp>
      <p:sp>
        <p:nvSpPr>
          <p:cNvPr id="12" name="Объект 2">
            <a:extLst>
              <a:ext uri="{FF2B5EF4-FFF2-40B4-BE49-F238E27FC236}">
                <a16:creationId xmlns:a16="http://schemas.microsoft.com/office/drawing/2014/main" id="{4560E8F5-FD30-260F-CB0A-65DADD2A0C59}"/>
              </a:ext>
            </a:extLst>
          </p:cNvPr>
          <p:cNvSpPr txBox="1">
            <a:spLocks/>
          </p:cNvSpPr>
          <p:nvPr/>
        </p:nvSpPr>
        <p:spPr>
          <a:xfrm>
            <a:off x="682729" y="3232292"/>
            <a:ext cx="3998255" cy="1135313"/>
          </a:xfrm>
          <a:custGeom>
            <a:avLst/>
            <a:gdLst>
              <a:gd name="connsiteX0" fmla="*/ 0 w 3998255"/>
              <a:gd name="connsiteY0" fmla="*/ 0 h 1135313"/>
              <a:gd name="connsiteX1" fmla="*/ 491214 w 3998255"/>
              <a:gd name="connsiteY1" fmla="*/ 0 h 1135313"/>
              <a:gd name="connsiteX2" fmla="*/ 1102376 w 3998255"/>
              <a:gd name="connsiteY2" fmla="*/ 0 h 1135313"/>
              <a:gd name="connsiteX3" fmla="*/ 1633573 w 3998255"/>
              <a:gd name="connsiteY3" fmla="*/ 0 h 1135313"/>
              <a:gd name="connsiteX4" fmla="*/ 2124787 w 3998255"/>
              <a:gd name="connsiteY4" fmla="*/ 0 h 1135313"/>
              <a:gd name="connsiteX5" fmla="*/ 2735949 w 3998255"/>
              <a:gd name="connsiteY5" fmla="*/ 0 h 1135313"/>
              <a:gd name="connsiteX6" fmla="*/ 3307128 w 3998255"/>
              <a:gd name="connsiteY6" fmla="*/ 0 h 1135313"/>
              <a:gd name="connsiteX7" fmla="*/ 3998255 w 3998255"/>
              <a:gd name="connsiteY7" fmla="*/ 0 h 1135313"/>
              <a:gd name="connsiteX8" fmla="*/ 3998255 w 3998255"/>
              <a:gd name="connsiteY8" fmla="*/ 590363 h 1135313"/>
              <a:gd name="connsiteX9" fmla="*/ 3998255 w 3998255"/>
              <a:gd name="connsiteY9" fmla="*/ 1135313 h 1135313"/>
              <a:gd name="connsiteX10" fmla="*/ 3507041 w 3998255"/>
              <a:gd name="connsiteY10" fmla="*/ 1135313 h 1135313"/>
              <a:gd name="connsiteX11" fmla="*/ 3055809 w 3998255"/>
              <a:gd name="connsiteY11" fmla="*/ 1135313 h 1135313"/>
              <a:gd name="connsiteX12" fmla="*/ 2444647 w 3998255"/>
              <a:gd name="connsiteY12" fmla="*/ 1135313 h 1135313"/>
              <a:gd name="connsiteX13" fmla="*/ 1953433 w 3998255"/>
              <a:gd name="connsiteY13" fmla="*/ 1135313 h 1135313"/>
              <a:gd name="connsiteX14" fmla="*/ 1342271 w 3998255"/>
              <a:gd name="connsiteY14" fmla="*/ 1135313 h 1135313"/>
              <a:gd name="connsiteX15" fmla="*/ 691127 w 3998255"/>
              <a:gd name="connsiteY15" fmla="*/ 1135313 h 1135313"/>
              <a:gd name="connsiteX16" fmla="*/ 0 w 3998255"/>
              <a:gd name="connsiteY16" fmla="*/ 1135313 h 1135313"/>
              <a:gd name="connsiteX17" fmla="*/ 0 w 3998255"/>
              <a:gd name="connsiteY17" fmla="*/ 544950 h 1135313"/>
              <a:gd name="connsiteX18" fmla="*/ 0 w 3998255"/>
              <a:gd name="connsiteY18" fmla="*/ 0 h 1135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998255" h="1135313" fill="none" extrusionOk="0">
                <a:moveTo>
                  <a:pt x="0" y="0"/>
                </a:moveTo>
                <a:cubicBezTo>
                  <a:pt x="151630" y="-30355"/>
                  <a:pt x="283912" y="10806"/>
                  <a:pt x="491214" y="0"/>
                </a:cubicBezTo>
                <a:cubicBezTo>
                  <a:pt x="698516" y="-10806"/>
                  <a:pt x="960969" y="70725"/>
                  <a:pt x="1102376" y="0"/>
                </a:cubicBezTo>
                <a:cubicBezTo>
                  <a:pt x="1243783" y="-70725"/>
                  <a:pt x="1450621" y="12408"/>
                  <a:pt x="1633573" y="0"/>
                </a:cubicBezTo>
                <a:cubicBezTo>
                  <a:pt x="1816525" y="-12408"/>
                  <a:pt x="1923751" y="55325"/>
                  <a:pt x="2124787" y="0"/>
                </a:cubicBezTo>
                <a:cubicBezTo>
                  <a:pt x="2325823" y="-55325"/>
                  <a:pt x="2595308" y="69326"/>
                  <a:pt x="2735949" y="0"/>
                </a:cubicBezTo>
                <a:cubicBezTo>
                  <a:pt x="2876590" y="-69326"/>
                  <a:pt x="3048678" y="20086"/>
                  <a:pt x="3307128" y="0"/>
                </a:cubicBezTo>
                <a:cubicBezTo>
                  <a:pt x="3565578" y="-20086"/>
                  <a:pt x="3827722" y="72848"/>
                  <a:pt x="3998255" y="0"/>
                </a:cubicBezTo>
                <a:cubicBezTo>
                  <a:pt x="4007338" y="149828"/>
                  <a:pt x="3929472" y="396687"/>
                  <a:pt x="3998255" y="590363"/>
                </a:cubicBezTo>
                <a:cubicBezTo>
                  <a:pt x="4067038" y="784039"/>
                  <a:pt x="3962514" y="880490"/>
                  <a:pt x="3998255" y="1135313"/>
                </a:cubicBezTo>
                <a:cubicBezTo>
                  <a:pt x="3804150" y="1162872"/>
                  <a:pt x="3666303" y="1132662"/>
                  <a:pt x="3507041" y="1135313"/>
                </a:cubicBezTo>
                <a:cubicBezTo>
                  <a:pt x="3347779" y="1137964"/>
                  <a:pt x="3154649" y="1114059"/>
                  <a:pt x="3055809" y="1135313"/>
                </a:cubicBezTo>
                <a:cubicBezTo>
                  <a:pt x="2956969" y="1156567"/>
                  <a:pt x="2620150" y="1111444"/>
                  <a:pt x="2444647" y="1135313"/>
                </a:cubicBezTo>
                <a:cubicBezTo>
                  <a:pt x="2269144" y="1159182"/>
                  <a:pt x="2092778" y="1101448"/>
                  <a:pt x="1953433" y="1135313"/>
                </a:cubicBezTo>
                <a:cubicBezTo>
                  <a:pt x="1814088" y="1169178"/>
                  <a:pt x="1561750" y="1062416"/>
                  <a:pt x="1342271" y="1135313"/>
                </a:cubicBezTo>
                <a:cubicBezTo>
                  <a:pt x="1122792" y="1208210"/>
                  <a:pt x="832485" y="1093626"/>
                  <a:pt x="691127" y="1135313"/>
                </a:cubicBezTo>
                <a:cubicBezTo>
                  <a:pt x="549769" y="1177000"/>
                  <a:pt x="161531" y="1058187"/>
                  <a:pt x="0" y="1135313"/>
                </a:cubicBezTo>
                <a:cubicBezTo>
                  <a:pt x="-27111" y="933116"/>
                  <a:pt x="32876" y="809324"/>
                  <a:pt x="0" y="544950"/>
                </a:cubicBezTo>
                <a:cubicBezTo>
                  <a:pt x="-32876" y="280576"/>
                  <a:pt x="54535" y="256511"/>
                  <a:pt x="0" y="0"/>
                </a:cubicBezTo>
                <a:close/>
              </a:path>
              <a:path w="3998255" h="1135313" stroke="0" extrusionOk="0">
                <a:moveTo>
                  <a:pt x="0" y="0"/>
                </a:moveTo>
                <a:cubicBezTo>
                  <a:pt x="224662" y="-47005"/>
                  <a:pt x="309795" y="30840"/>
                  <a:pt x="531197" y="0"/>
                </a:cubicBezTo>
                <a:cubicBezTo>
                  <a:pt x="752599" y="-30840"/>
                  <a:pt x="789612" y="11064"/>
                  <a:pt x="982428" y="0"/>
                </a:cubicBezTo>
                <a:cubicBezTo>
                  <a:pt x="1175244" y="-11064"/>
                  <a:pt x="1499243" y="46666"/>
                  <a:pt x="1633573" y="0"/>
                </a:cubicBezTo>
                <a:cubicBezTo>
                  <a:pt x="1767903" y="-46666"/>
                  <a:pt x="1909734" y="44645"/>
                  <a:pt x="2164769" y="0"/>
                </a:cubicBezTo>
                <a:cubicBezTo>
                  <a:pt x="2419804" y="-44645"/>
                  <a:pt x="2469007" y="11416"/>
                  <a:pt x="2695966" y="0"/>
                </a:cubicBezTo>
                <a:cubicBezTo>
                  <a:pt x="2922925" y="-11416"/>
                  <a:pt x="3163041" y="59363"/>
                  <a:pt x="3347111" y="0"/>
                </a:cubicBezTo>
                <a:cubicBezTo>
                  <a:pt x="3531182" y="-59363"/>
                  <a:pt x="3789977" y="39014"/>
                  <a:pt x="3998255" y="0"/>
                </a:cubicBezTo>
                <a:cubicBezTo>
                  <a:pt x="4054580" y="203912"/>
                  <a:pt x="3946776" y="429148"/>
                  <a:pt x="3998255" y="590363"/>
                </a:cubicBezTo>
                <a:cubicBezTo>
                  <a:pt x="4049734" y="751578"/>
                  <a:pt x="3947369" y="909127"/>
                  <a:pt x="3998255" y="1135313"/>
                </a:cubicBezTo>
                <a:cubicBezTo>
                  <a:pt x="3881268" y="1148679"/>
                  <a:pt x="3635439" y="1090611"/>
                  <a:pt x="3507041" y="1135313"/>
                </a:cubicBezTo>
                <a:cubicBezTo>
                  <a:pt x="3378643" y="1180015"/>
                  <a:pt x="3126106" y="1077524"/>
                  <a:pt x="2935862" y="1135313"/>
                </a:cubicBezTo>
                <a:cubicBezTo>
                  <a:pt x="2745618" y="1193102"/>
                  <a:pt x="2520934" y="1114189"/>
                  <a:pt x="2404665" y="1135313"/>
                </a:cubicBezTo>
                <a:cubicBezTo>
                  <a:pt x="2288396" y="1156437"/>
                  <a:pt x="1932841" y="1084027"/>
                  <a:pt x="1753520" y="1135313"/>
                </a:cubicBezTo>
                <a:cubicBezTo>
                  <a:pt x="1574200" y="1186599"/>
                  <a:pt x="1347005" y="1129810"/>
                  <a:pt x="1102376" y="1135313"/>
                </a:cubicBezTo>
                <a:cubicBezTo>
                  <a:pt x="857747" y="1140816"/>
                  <a:pt x="848048" y="1081344"/>
                  <a:pt x="611162" y="1135313"/>
                </a:cubicBezTo>
                <a:cubicBezTo>
                  <a:pt x="374276" y="1189282"/>
                  <a:pt x="250788" y="1064829"/>
                  <a:pt x="0" y="1135313"/>
                </a:cubicBezTo>
                <a:cubicBezTo>
                  <a:pt x="-63141" y="853985"/>
                  <a:pt x="31542" y="674080"/>
                  <a:pt x="0" y="544950"/>
                </a:cubicBezTo>
                <a:cubicBezTo>
                  <a:pt x="-31542" y="415820"/>
                  <a:pt x="18324" y="131091"/>
                  <a:pt x="0" y="0"/>
                </a:cubicBezTo>
                <a:close/>
              </a:path>
            </a:pathLst>
          </a:custGeom>
          <a:ln w="19050">
            <a:solidFill>
              <a:srgbClr val="002060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sz="2400" dirty="0">
                <a:latin typeface="+mn-lt"/>
              </a:rPr>
              <a:t>Принуждает использовать определенные версии языка и библиотек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BA946CC-5727-C977-6EE8-EA77F5D9D566}"/>
              </a:ext>
            </a:extLst>
          </p:cNvPr>
          <p:cNvSpPr txBox="1">
            <a:spLocks/>
          </p:cNvSpPr>
          <p:nvPr/>
        </p:nvSpPr>
        <p:spPr>
          <a:xfrm>
            <a:off x="5923497" y="2773906"/>
            <a:ext cx="4468390" cy="756000"/>
          </a:xfrm>
          <a:custGeom>
            <a:avLst/>
            <a:gdLst>
              <a:gd name="connsiteX0" fmla="*/ 0 w 4468390"/>
              <a:gd name="connsiteY0" fmla="*/ 0 h 756000"/>
              <a:gd name="connsiteX1" fmla="*/ 469181 w 4468390"/>
              <a:gd name="connsiteY1" fmla="*/ 0 h 756000"/>
              <a:gd name="connsiteX2" fmla="*/ 983046 w 4468390"/>
              <a:gd name="connsiteY2" fmla="*/ 0 h 756000"/>
              <a:gd name="connsiteX3" fmla="*/ 1452227 w 4468390"/>
              <a:gd name="connsiteY3" fmla="*/ 0 h 756000"/>
              <a:gd name="connsiteX4" fmla="*/ 2055459 w 4468390"/>
              <a:gd name="connsiteY4" fmla="*/ 0 h 756000"/>
              <a:gd name="connsiteX5" fmla="*/ 2614008 w 4468390"/>
              <a:gd name="connsiteY5" fmla="*/ 0 h 756000"/>
              <a:gd name="connsiteX6" fmla="*/ 3172557 w 4468390"/>
              <a:gd name="connsiteY6" fmla="*/ 0 h 756000"/>
              <a:gd name="connsiteX7" fmla="*/ 3820473 w 4468390"/>
              <a:gd name="connsiteY7" fmla="*/ 0 h 756000"/>
              <a:gd name="connsiteX8" fmla="*/ 4468390 w 4468390"/>
              <a:gd name="connsiteY8" fmla="*/ 0 h 756000"/>
              <a:gd name="connsiteX9" fmla="*/ 4468390 w 4468390"/>
              <a:gd name="connsiteY9" fmla="*/ 355320 h 756000"/>
              <a:gd name="connsiteX10" fmla="*/ 4468390 w 4468390"/>
              <a:gd name="connsiteY10" fmla="*/ 756000 h 756000"/>
              <a:gd name="connsiteX11" fmla="*/ 4043893 w 4468390"/>
              <a:gd name="connsiteY11" fmla="*/ 756000 h 756000"/>
              <a:gd name="connsiteX12" fmla="*/ 3574712 w 4468390"/>
              <a:gd name="connsiteY12" fmla="*/ 756000 h 756000"/>
              <a:gd name="connsiteX13" fmla="*/ 2971479 w 4468390"/>
              <a:gd name="connsiteY13" fmla="*/ 756000 h 756000"/>
              <a:gd name="connsiteX14" fmla="*/ 2323563 w 4468390"/>
              <a:gd name="connsiteY14" fmla="*/ 756000 h 756000"/>
              <a:gd name="connsiteX15" fmla="*/ 1809698 w 4468390"/>
              <a:gd name="connsiteY15" fmla="*/ 756000 h 756000"/>
              <a:gd name="connsiteX16" fmla="*/ 1161781 w 4468390"/>
              <a:gd name="connsiteY16" fmla="*/ 756000 h 756000"/>
              <a:gd name="connsiteX17" fmla="*/ 692600 w 4468390"/>
              <a:gd name="connsiteY17" fmla="*/ 756000 h 756000"/>
              <a:gd name="connsiteX18" fmla="*/ 0 w 4468390"/>
              <a:gd name="connsiteY18" fmla="*/ 756000 h 756000"/>
              <a:gd name="connsiteX19" fmla="*/ 0 w 4468390"/>
              <a:gd name="connsiteY19" fmla="*/ 400680 h 756000"/>
              <a:gd name="connsiteX20" fmla="*/ 0 w 4468390"/>
              <a:gd name="connsiteY20" fmla="*/ 0 h 75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468390" h="756000" fill="none" extrusionOk="0">
                <a:moveTo>
                  <a:pt x="0" y="0"/>
                </a:moveTo>
                <a:cubicBezTo>
                  <a:pt x="198202" y="-24645"/>
                  <a:pt x="297227" y="1388"/>
                  <a:pt x="469181" y="0"/>
                </a:cubicBezTo>
                <a:cubicBezTo>
                  <a:pt x="641135" y="-1388"/>
                  <a:pt x="766796" y="55608"/>
                  <a:pt x="983046" y="0"/>
                </a:cubicBezTo>
                <a:cubicBezTo>
                  <a:pt x="1199296" y="-55608"/>
                  <a:pt x="1251132" y="53202"/>
                  <a:pt x="1452227" y="0"/>
                </a:cubicBezTo>
                <a:cubicBezTo>
                  <a:pt x="1653322" y="-53202"/>
                  <a:pt x="1815552" y="3695"/>
                  <a:pt x="2055459" y="0"/>
                </a:cubicBezTo>
                <a:cubicBezTo>
                  <a:pt x="2295366" y="-3695"/>
                  <a:pt x="2495982" y="46771"/>
                  <a:pt x="2614008" y="0"/>
                </a:cubicBezTo>
                <a:cubicBezTo>
                  <a:pt x="2732034" y="-46771"/>
                  <a:pt x="2929838" y="28073"/>
                  <a:pt x="3172557" y="0"/>
                </a:cubicBezTo>
                <a:cubicBezTo>
                  <a:pt x="3415276" y="-28073"/>
                  <a:pt x="3610031" y="64637"/>
                  <a:pt x="3820473" y="0"/>
                </a:cubicBezTo>
                <a:cubicBezTo>
                  <a:pt x="4030915" y="-64637"/>
                  <a:pt x="4164356" y="16230"/>
                  <a:pt x="4468390" y="0"/>
                </a:cubicBezTo>
                <a:cubicBezTo>
                  <a:pt x="4505666" y="101932"/>
                  <a:pt x="4459137" y="218612"/>
                  <a:pt x="4468390" y="355320"/>
                </a:cubicBezTo>
                <a:cubicBezTo>
                  <a:pt x="4477643" y="492028"/>
                  <a:pt x="4427123" y="617358"/>
                  <a:pt x="4468390" y="756000"/>
                </a:cubicBezTo>
                <a:cubicBezTo>
                  <a:pt x="4370214" y="766431"/>
                  <a:pt x="4171968" y="721186"/>
                  <a:pt x="4043893" y="756000"/>
                </a:cubicBezTo>
                <a:cubicBezTo>
                  <a:pt x="3915818" y="790814"/>
                  <a:pt x="3690018" y="742704"/>
                  <a:pt x="3574712" y="756000"/>
                </a:cubicBezTo>
                <a:cubicBezTo>
                  <a:pt x="3459406" y="769296"/>
                  <a:pt x="3132032" y="724116"/>
                  <a:pt x="2971479" y="756000"/>
                </a:cubicBezTo>
                <a:cubicBezTo>
                  <a:pt x="2810926" y="787884"/>
                  <a:pt x="2537406" y="684966"/>
                  <a:pt x="2323563" y="756000"/>
                </a:cubicBezTo>
                <a:cubicBezTo>
                  <a:pt x="2109720" y="827034"/>
                  <a:pt x="2010119" y="754468"/>
                  <a:pt x="1809698" y="756000"/>
                </a:cubicBezTo>
                <a:cubicBezTo>
                  <a:pt x="1609278" y="757532"/>
                  <a:pt x="1310448" y="710134"/>
                  <a:pt x="1161781" y="756000"/>
                </a:cubicBezTo>
                <a:cubicBezTo>
                  <a:pt x="1013114" y="801866"/>
                  <a:pt x="921529" y="733856"/>
                  <a:pt x="692600" y="756000"/>
                </a:cubicBezTo>
                <a:cubicBezTo>
                  <a:pt x="463671" y="778144"/>
                  <a:pt x="205630" y="706263"/>
                  <a:pt x="0" y="756000"/>
                </a:cubicBezTo>
                <a:cubicBezTo>
                  <a:pt x="-18870" y="635095"/>
                  <a:pt x="38033" y="509593"/>
                  <a:pt x="0" y="400680"/>
                </a:cubicBezTo>
                <a:cubicBezTo>
                  <a:pt x="-38033" y="291767"/>
                  <a:pt x="8523" y="81439"/>
                  <a:pt x="0" y="0"/>
                </a:cubicBezTo>
                <a:close/>
              </a:path>
              <a:path w="4468390" h="756000" stroke="0" extrusionOk="0">
                <a:moveTo>
                  <a:pt x="0" y="0"/>
                </a:moveTo>
                <a:cubicBezTo>
                  <a:pt x="230492" y="-13728"/>
                  <a:pt x="380176" y="37485"/>
                  <a:pt x="513865" y="0"/>
                </a:cubicBezTo>
                <a:cubicBezTo>
                  <a:pt x="647554" y="-37485"/>
                  <a:pt x="772243" y="9527"/>
                  <a:pt x="938362" y="0"/>
                </a:cubicBezTo>
                <a:cubicBezTo>
                  <a:pt x="1104481" y="-9527"/>
                  <a:pt x="1268295" y="10164"/>
                  <a:pt x="1586278" y="0"/>
                </a:cubicBezTo>
                <a:cubicBezTo>
                  <a:pt x="1904261" y="-10164"/>
                  <a:pt x="1983636" y="21976"/>
                  <a:pt x="2100143" y="0"/>
                </a:cubicBezTo>
                <a:cubicBezTo>
                  <a:pt x="2216651" y="-21976"/>
                  <a:pt x="2421283" y="30197"/>
                  <a:pt x="2614008" y="0"/>
                </a:cubicBezTo>
                <a:cubicBezTo>
                  <a:pt x="2806733" y="-30197"/>
                  <a:pt x="2969943" y="32935"/>
                  <a:pt x="3261925" y="0"/>
                </a:cubicBezTo>
                <a:cubicBezTo>
                  <a:pt x="3553907" y="-32935"/>
                  <a:pt x="3611540" y="36389"/>
                  <a:pt x="3731106" y="0"/>
                </a:cubicBezTo>
                <a:cubicBezTo>
                  <a:pt x="3850672" y="-36389"/>
                  <a:pt x="4195350" y="30643"/>
                  <a:pt x="4468390" y="0"/>
                </a:cubicBezTo>
                <a:cubicBezTo>
                  <a:pt x="4484980" y="154871"/>
                  <a:pt x="4459008" y="257362"/>
                  <a:pt x="4468390" y="393120"/>
                </a:cubicBezTo>
                <a:cubicBezTo>
                  <a:pt x="4477772" y="528878"/>
                  <a:pt x="4463621" y="595697"/>
                  <a:pt x="4468390" y="756000"/>
                </a:cubicBezTo>
                <a:cubicBezTo>
                  <a:pt x="4281539" y="815059"/>
                  <a:pt x="4031611" y="724902"/>
                  <a:pt x="3909841" y="756000"/>
                </a:cubicBezTo>
                <a:cubicBezTo>
                  <a:pt x="3788071" y="787098"/>
                  <a:pt x="3579388" y="731865"/>
                  <a:pt x="3395976" y="756000"/>
                </a:cubicBezTo>
                <a:cubicBezTo>
                  <a:pt x="3212564" y="780135"/>
                  <a:pt x="2879514" y="727232"/>
                  <a:pt x="2748060" y="756000"/>
                </a:cubicBezTo>
                <a:cubicBezTo>
                  <a:pt x="2616606" y="784768"/>
                  <a:pt x="2362739" y="753927"/>
                  <a:pt x="2100143" y="756000"/>
                </a:cubicBezTo>
                <a:cubicBezTo>
                  <a:pt x="1837547" y="758073"/>
                  <a:pt x="1827288" y="730943"/>
                  <a:pt x="1630962" y="756000"/>
                </a:cubicBezTo>
                <a:cubicBezTo>
                  <a:pt x="1434636" y="781057"/>
                  <a:pt x="1222522" y="702162"/>
                  <a:pt x="1072414" y="756000"/>
                </a:cubicBezTo>
                <a:cubicBezTo>
                  <a:pt x="922306" y="809838"/>
                  <a:pt x="283459" y="721309"/>
                  <a:pt x="0" y="756000"/>
                </a:cubicBezTo>
                <a:cubicBezTo>
                  <a:pt x="-8910" y="592982"/>
                  <a:pt x="38736" y="518312"/>
                  <a:pt x="0" y="378000"/>
                </a:cubicBezTo>
                <a:cubicBezTo>
                  <a:pt x="-38736" y="237688"/>
                  <a:pt x="41329" y="184388"/>
                  <a:pt x="0" y="0"/>
                </a:cubicBezTo>
                <a:close/>
              </a:path>
            </a:pathLst>
          </a:custGeom>
          <a:ln w="19050">
            <a:solidFill>
              <a:srgbClr val="002060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sz="2400" dirty="0">
                <a:latin typeface="+mn-lt"/>
              </a:rPr>
              <a:t>Потенциально затрудняет поиск разработчиков</a:t>
            </a:r>
          </a:p>
        </p:txBody>
      </p:sp>
    </p:spTree>
    <p:extLst>
      <p:ext uri="{BB962C8B-B14F-4D97-AF65-F5344CB8AC3E}">
        <p14:creationId xmlns:p14="http://schemas.microsoft.com/office/powerpoint/2010/main" val="156428888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20A34D-27B4-5E52-6487-F7EC2023D7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Объект 2">
            <a:extLst>
              <a:ext uri="{FF2B5EF4-FFF2-40B4-BE49-F238E27FC236}">
                <a16:creationId xmlns:a16="http://schemas.microsoft.com/office/drawing/2014/main" id="{C07813A4-EED1-7B8D-1281-9A4CE0CCC45D}"/>
              </a:ext>
            </a:extLst>
          </p:cNvPr>
          <p:cNvSpPr txBox="1">
            <a:spLocks/>
          </p:cNvSpPr>
          <p:nvPr/>
        </p:nvSpPr>
        <p:spPr>
          <a:xfrm>
            <a:off x="359998" y="1259999"/>
            <a:ext cx="11473200" cy="5418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buNone/>
            </a:pPr>
            <a:r>
              <a:rPr lang="ru-RU" dirty="0">
                <a:latin typeface="+mn-lt"/>
              </a:rPr>
              <a:t>Разработчик указал </a:t>
            </a:r>
            <a:r>
              <a:rPr lang="en-US" dirty="0">
                <a:latin typeface="+mn-lt"/>
              </a:rPr>
              <a:t>Spring</a:t>
            </a:r>
            <a:r>
              <a:rPr lang="ru-RU" dirty="0">
                <a:latin typeface="+mn-lt"/>
              </a:rPr>
              <a:t>, какие бины нужно создавать не по умолчанию, а по определенным правилам, прописанным разработчиком.</a:t>
            </a:r>
          </a:p>
          <a:p>
            <a:pPr marL="0" indent="0" fontAlgn="base">
              <a:buNone/>
            </a:pPr>
            <a:r>
              <a:rPr lang="ru-RU" dirty="0">
                <a:latin typeface="+mn-lt"/>
              </a:rPr>
              <a:t>Теперь </a:t>
            </a:r>
            <a:r>
              <a:rPr lang="en-US" dirty="0">
                <a:latin typeface="+mn-lt"/>
              </a:rPr>
              <a:t>Spring </a:t>
            </a:r>
            <a:r>
              <a:rPr lang="ru-RU" dirty="0">
                <a:latin typeface="+mn-lt"/>
              </a:rPr>
              <a:t>точно готов создавать бины.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D566457-4F3A-A9D7-84FD-C8A774CFC411}"/>
              </a:ext>
            </a:extLst>
          </p:cNvPr>
          <p:cNvSpPr txBox="1">
            <a:spLocks/>
          </p:cNvSpPr>
          <p:nvPr/>
        </p:nvSpPr>
        <p:spPr>
          <a:xfrm>
            <a:off x="360000" y="179999"/>
            <a:ext cx="11473198" cy="72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dirty="0"/>
              <a:t>Итоги третьего этапа</a:t>
            </a:r>
            <a:endParaRPr lang="en-US" sz="4000" dirty="0"/>
          </a:p>
        </p:txBody>
      </p:sp>
      <p:pic>
        <p:nvPicPr>
          <p:cNvPr id="2" name="Рисунок 1" descr="Изображение выглядит как Графика, графическая вставка, графический дизайн, творческий подход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107B7EC1-99F3-59A7-72F6-01EC80B9CE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2800" y="5371200"/>
            <a:ext cx="1308537" cy="1308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40700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072B35-12B0-E5FF-72D1-5D5C19507D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AA3589E-7A49-B63F-0F3E-10C5C175CA9E}"/>
              </a:ext>
            </a:extLst>
          </p:cNvPr>
          <p:cNvSpPr txBox="1">
            <a:spLocks/>
          </p:cNvSpPr>
          <p:nvPr/>
        </p:nvSpPr>
        <p:spPr>
          <a:xfrm>
            <a:off x="360000" y="179999"/>
            <a:ext cx="11473198" cy="72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/>
              <a:t>Этап 4. </a:t>
            </a:r>
            <a:r>
              <a:rPr lang="ru-RU" dirty="0">
                <a:solidFill>
                  <a:srgbClr val="002060"/>
                </a:solidFill>
              </a:rPr>
              <a:t>Создание экземпляров бинов</a:t>
            </a:r>
            <a:endParaRPr lang="ru-RU" dirty="0"/>
          </a:p>
        </p:txBody>
      </p:sp>
      <p:sp>
        <p:nvSpPr>
          <p:cNvPr id="9" name="Объект 2">
            <a:extLst>
              <a:ext uri="{FF2B5EF4-FFF2-40B4-BE49-F238E27FC236}">
                <a16:creationId xmlns:a16="http://schemas.microsoft.com/office/drawing/2014/main" id="{775737BD-82F4-25AE-F734-30A33318CC5B}"/>
              </a:ext>
            </a:extLst>
          </p:cNvPr>
          <p:cNvSpPr txBox="1">
            <a:spLocks/>
          </p:cNvSpPr>
          <p:nvPr/>
        </p:nvSpPr>
        <p:spPr>
          <a:xfrm>
            <a:off x="359998" y="1260000"/>
            <a:ext cx="11473200" cy="5238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dirty="0">
                <a:latin typeface="+mn-lt"/>
              </a:rPr>
              <a:t>Созданием экземпляров бинов занимается </a:t>
            </a:r>
            <a:r>
              <a:rPr lang="en-US" b="1" dirty="0">
                <a:latin typeface="+mn-lt"/>
              </a:rPr>
              <a:t>BeanFactory</a:t>
            </a:r>
            <a:r>
              <a:rPr lang="ru-RU" dirty="0">
                <a:latin typeface="+mn-lt"/>
              </a:rPr>
              <a:t>, при необходимости делегируя самописным </a:t>
            </a:r>
            <a:r>
              <a:rPr lang="en-US" b="1" dirty="0">
                <a:latin typeface="+mn-lt"/>
              </a:rPr>
              <a:t>FactoryBean</a:t>
            </a:r>
            <a:r>
              <a:rPr lang="en-US" dirty="0">
                <a:latin typeface="+mn-lt"/>
              </a:rPr>
              <a:t>.</a:t>
            </a:r>
          </a:p>
          <a:p>
            <a:pPr marL="0" indent="0">
              <a:buNone/>
            </a:pPr>
            <a:r>
              <a:rPr lang="ru-RU" dirty="0">
                <a:latin typeface="+mn-lt"/>
              </a:rPr>
              <a:t>Экземпляры бинов создаются на основе </a:t>
            </a:r>
            <a:r>
              <a:rPr lang="en-US" b="1" dirty="0">
                <a:latin typeface="+mn-lt"/>
              </a:rPr>
              <a:t>BeanDefinition</a:t>
            </a:r>
            <a:r>
              <a:rPr lang="en-US" dirty="0">
                <a:latin typeface="+mn-lt"/>
              </a:rPr>
              <a:t>.</a:t>
            </a:r>
          </a:p>
          <a:p>
            <a:pPr marL="0" indent="0">
              <a:buNone/>
            </a:pPr>
            <a:endParaRPr lang="en-US" dirty="0">
              <a:latin typeface="+mn-lt"/>
            </a:endParaRPr>
          </a:p>
          <a:p>
            <a:pPr marL="0" indent="0">
              <a:buNone/>
            </a:pPr>
            <a:r>
              <a:rPr lang="ru-RU" dirty="0">
                <a:latin typeface="+mn-lt"/>
              </a:rPr>
              <a:t>После создания бина, (</a:t>
            </a:r>
            <a:r>
              <a:rPr lang="ru-RU" i="1" dirty="0">
                <a:latin typeface="+mn-lt"/>
              </a:rPr>
              <a:t>неважно бобовой фабрикой или самописной фабрикой бобов</a:t>
            </a:r>
            <a:r>
              <a:rPr lang="ru-RU" dirty="0">
                <a:latin typeface="+mn-lt"/>
              </a:rPr>
              <a:t>), они почти попадают в </a:t>
            </a:r>
            <a:r>
              <a:rPr lang="en-US" dirty="0">
                <a:latin typeface="+mn-lt"/>
              </a:rPr>
              <a:t>Map&lt;BeanName, Bean&gt;</a:t>
            </a:r>
            <a:r>
              <a:rPr lang="ru-RU" dirty="0">
                <a:latin typeface="+mn-lt"/>
              </a:rPr>
              <a:t> великого и ужасного </a:t>
            </a:r>
            <a:r>
              <a:rPr lang="en-US" b="1" dirty="0">
                <a:latin typeface="+mn-lt"/>
              </a:rPr>
              <a:t>ApplicationContext</a:t>
            </a:r>
            <a:r>
              <a:rPr lang="en-US" dirty="0">
                <a:latin typeface="+mn-lt"/>
              </a:rPr>
              <a:t>.</a:t>
            </a:r>
            <a:endParaRPr lang="ru-RU" dirty="0">
              <a:latin typeface="+mn-lt"/>
            </a:endParaRPr>
          </a:p>
        </p:txBody>
      </p:sp>
      <p:pic>
        <p:nvPicPr>
          <p:cNvPr id="10" name="Рисунок 9" descr="Изображение выглядит как Графика, графическая вставка, графический дизайн, творческий подход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0EE17F6E-50DD-5BBF-2037-9456169537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2800" y="5371200"/>
            <a:ext cx="1308537" cy="1308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9446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3A8170-034F-3996-5CFD-EF31784F50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Объект 2">
            <a:extLst>
              <a:ext uri="{FF2B5EF4-FFF2-40B4-BE49-F238E27FC236}">
                <a16:creationId xmlns:a16="http://schemas.microsoft.com/office/drawing/2014/main" id="{393B1062-8A60-F8C3-7960-C837D30FA7B9}"/>
              </a:ext>
            </a:extLst>
          </p:cNvPr>
          <p:cNvSpPr txBox="1">
            <a:spLocks/>
          </p:cNvSpPr>
          <p:nvPr/>
        </p:nvSpPr>
        <p:spPr>
          <a:xfrm>
            <a:off x="359998" y="1259999"/>
            <a:ext cx="11473200" cy="5418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buNone/>
            </a:pPr>
            <a:endParaRPr lang="ru-RU" dirty="0">
              <a:latin typeface="+mn-lt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F576D14-774C-5799-C71B-99A1C2AE1CFE}"/>
              </a:ext>
            </a:extLst>
          </p:cNvPr>
          <p:cNvSpPr txBox="1">
            <a:spLocks/>
          </p:cNvSpPr>
          <p:nvPr/>
        </p:nvSpPr>
        <p:spPr>
          <a:xfrm>
            <a:off x="360000" y="179999"/>
            <a:ext cx="11473198" cy="72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dirty="0"/>
              <a:t>Итоги четвертого этапа</a:t>
            </a:r>
            <a:endParaRPr lang="en-US" sz="4000" dirty="0"/>
          </a:p>
        </p:txBody>
      </p:sp>
      <p:pic>
        <p:nvPicPr>
          <p:cNvPr id="2" name="Рисунок 1" descr="Изображение выглядит как Графика, графическая вставка, графический дизайн, творческий подход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1A9849B2-2B1D-688E-C40F-6234C019F2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2800" y="5371200"/>
            <a:ext cx="1308537" cy="1308537"/>
          </a:xfrm>
          <a:prstGeom prst="rect">
            <a:avLst/>
          </a:prstGeom>
        </p:spPr>
      </p:pic>
      <p:pic>
        <p:nvPicPr>
          <p:cNvPr id="4" name="Рисунок 3" descr="Изображение выглядит как Человеческое лицо, человек, одежда, Модный аксессуар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CA8F32D8-577E-F739-F249-0C515C743F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1105" y="1260001"/>
            <a:ext cx="6069791" cy="523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73020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DF917E-BF21-C586-3D76-228FA7387F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D515EB4-C735-AF53-E0C9-89E7DCE1FF80}"/>
              </a:ext>
            </a:extLst>
          </p:cNvPr>
          <p:cNvSpPr txBox="1">
            <a:spLocks/>
          </p:cNvSpPr>
          <p:nvPr/>
        </p:nvSpPr>
        <p:spPr>
          <a:xfrm>
            <a:off x="360000" y="179999"/>
            <a:ext cx="11473198" cy="72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/>
              <a:t>Этап 5. </a:t>
            </a:r>
            <a:r>
              <a:rPr lang="ru-RU" dirty="0">
                <a:solidFill>
                  <a:srgbClr val="002060"/>
                </a:solidFill>
              </a:rPr>
              <a:t>Настройка созданных бинов</a:t>
            </a:r>
            <a:endParaRPr lang="ru-RU" dirty="0"/>
          </a:p>
        </p:txBody>
      </p:sp>
      <p:sp>
        <p:nvSpPr>
          <p:cNvPr id="9" name="Объект 2">
            <a:extLst>
              <a:ext uri="{FF2B5EF4-FFF2-40B4-BE49-F238E27FC236}">
                <a16:creationId xmlns:a16="http://schemas.microsoft.com/office/drawing/2014/main" id="{43A3AEB5-1C83-4B2E-CA89-35C773C8F678}"/>
              </a:ext>
            </a:extLst>
          </p:cNvPr>
          <p:cNvSpPr txBox="1">
            <a:spLocks/>
          </p:cNvSpPr>
          <p:nvPr/>
        </p:nvSpPr>
        <p:spPr>
          <a:xfrm>
            <a:off x="359998" y="1260000"/>
            <a:ext cx="11473200" cy="5238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dirty="0">
                <a:latin typeface="+mn-lt"/>
              </a:rPr>
              <a:t>Разработчик может модернизировать бины до того, как они попадут в мапу </a:t>
            </a:r>
            <a:r>
              <a:rPr lang="en-US" b="1" dirty="0">
                <a:latin typeface="+mn-lt"/>
              </a:rPr>
              <a:t>ApplicationContext</a:t>
            </a:r>
            <a:r>
              <a:rPr lang="ru-RU" dirty="0">
                <a:latin typeface="+mn-lt"/>
              </a:rPr>
              <a:t>, то есть чуть-чуть </a:t>
            </a:r>
            <a:r>
              <a:rPr lang="ru-RU" b="0" i="0" dirty="0">
                <a:effectLst/>
                <a:latin typeface="+mn-lt"/>
              </a:rPr>
              <a:t>донастраивать</a:t>
            </a:r>
            <a:r>
              <a:rPr lang="ru-RU" dirty="0">
                <a:latin typeface="+mn-lt"/>
              </a:rPr>
              <a:t> их.</a:t>
            </a:r>
          </a:p>
        </p:txBody>
      </p:sp>
      <p:pic>
        <p:nvPicPr>
          <p:cNvPr id="10" name="Рисунок 9" descr="Изображение выглядит как Графика, графическая вставка, графический дизайн, творческий подход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48515C81-4DFB-9DE7-6CC1-18B59F881E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2800" y="5371200"/>
            <a:ext cx="1308537" cy="1308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37119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D12ED5-AC32-F93A-8D97-4AEB767D41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171784C-4DBF-AE3B-E98B-5FC99CB87E01}"/>
              </a:ext>
            </a:extLst>
          </p:cNvPr>
          <p:cNvSpPr txBox="1">
            <a:spLocks/>
          </p:cNvSpPr>
          <p:nvPr/>
        </p:nvSpPr>
        <p:spPr>
          <a:xfrm>
            <a:off x="360000" y="179999"/>
            <a:ext cx="11473198" cy="72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BeanPostProcessor</a:t>
            </a:r>
            <a:endParaRPr lang="ru-RU" dirty="0"/>
          </a:p>
        </p:txBody>
      </p:sp>
      <p:sp>
        <p:nvSpPr>
          <p:cNvPr id="9" name="Объект 2">
            <a:extLst>
              <a:ext uri="{FF2B5EF4-FFF2-40B4-BE49-F238E27FC236}">
                <a16:creationId xmlns:a16="http://schemas.microsoft.com/office/drawing/2014/main" id="{1F7EBE83-394F-0DF6-A0C6-C75D46A6AEFB}"/>
              </a:ext>
            </a:extLst>
          </p:cNvPr>
          <p:cNvSpPr txBox="1">
            <a:spLocks/>
          </p:cNvSpPr>
          <p:nvPr/>
        </p:nvSpPr>
        <p:spPr>
          <a:xfrm>
            <a:off x="359998" y="1260000"/>
            <a:ext cx="11473200" cy="5238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dirty="0">
                <a:solidFill>
                  <a:srgbClr val="001F60"/>
                </a:solidFill>
                <a:latin typeface="+mn-lt"/>
                <a:cs typeface="Consolas" panose="020B0609020204030204" pitchFamily="49" charset="0"/>
              </a:rPr>
              <a:t>Аналогично </a:t>
            </a:r>
            <a:r>
              <a:rPr lang="en-US" b="1" dirty="0">
                <a:solidFill>
                  <a:srgbClr val="001F60"/>
                </a:solidFill>
                <a:latin typeface="+mn-lt"/>
              </a:rPr>
              <a:t>BeanFactoryPostProcessor</a:t>
            </a:r>
            <a:r>
              <a:rPr lang="ru-RU" dirty="0">
                <a:solidFill>
                  <a:srgbClr val="001F60"/>
                </a:solidFill>
                <a:latin typeface="+mn-lt"/>
              </a:rPr>
              <a:t>, который дает разработчику доступ к созданным </a:t>
            </a:r>
            <a:r>
              <a:rPr lang="en-US" b="1" dirty="0">
                <a:solidFill>
                  <a:srgbClr val="001F60"/>
                </a:solidFill>
                <a:latin typeface="+mn-lt"/>
              </a:rPr>
              <a:t>BeanDefinition</a:t>
            </a:r>
            <a:r>
              <a:rPr lang="ru-RU" dirty="0">
                <a:solidFill>
                  <a:srgbClr val="001F60"/>
                </a:solidFill>
                <a:latin typeface="+mn-lt"/>
              </a:rPr>
              <a:t>, </a:t>
            </a:r>
            <a:r>
              <a:rPr lang="en-US" b="1" dirty="0">
                <a:solidFill>
                  <a:srgbClr val="001F60"/>
                </a:solidFill>
                <a:latin typeface="+mn-lt"/>
              </a:rPr>
              <a:t>BeanPostProcessor</a:t>
            </a:r>
            <a:r>
              <a:rPr lang="ru-RU" dirty="0">
                <a:solidFill>
                  <a:srgbClr val="001F60"/>
                </a:solidFill>
                <a:latin typeface="+mn-lt"/>
              </a:rPr>
              <a:t> дает разработчику доступ к созданным </a:t>
            </a:r>
            <a:r>
              <a:rPr lang="ru-RU" dirty="0" err="1">
                <a:solidFill>
                  <a:srgbClr val="001F60"/>
                </a:solidFill>
                <a:latin typeface="+mn-lt"/>
              </a:rPr>
              <a:t>бинам</a:t>
            </a:r>
            <a:r>
              <a:rPr lang="ru-RU" dirty="0">
                <a:solidFill>
                  <a:srgbClr val="001F60"/>
                </a:solidFill>
                <a:latin typeface="+mn-lt"/>
              </a:rPr>
              <a:t>.</a:t>
            </a:r>
          </a:p>
          <a:p>
            <a:pPr marL="0" indent="0">
              <a:buNone/>
            </a:pPr>
            <a:endParaRPr lang="en" dirty="0">
              <a:solidFill>
                <a:srgbClr val="001F60"/>
              </a:solidFill>
              <a:effectLst/>
              <a:latin typeface="+mn-lt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" sz="2000" b="1" dirty="0">
                <a:solidFill>
                  <a:srgbClr val="8959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sz="2000" b="1" dirty="0">
                <a:solidFill>
                  <a:srgbClr val="8959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interface</a:t>
            </a:r>
            <a:r>
              <a:rPr lang="en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sz="20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BeanPostProcessor</a:t>
            </a:r>
            <a:r>
              <a:rPr lang="en" sz="2000" dirty="0"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" sz="2000" b="1" dirty="0">
                <a:solidFill>
                  <a:srgbClr val="8959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	Object</a:t>
            </a:r>
            <a:r>
              <a:rPr lang="en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sz="2000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postProcessBeforeInitialization</a:t>
            </a:r>
            <a:r>
              <a:rPr lang="en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" sz="2000" b="1" dirty="0">
                <a:solidFill>
                  <a:srgbClr val="8959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Object</a:t>
            </a:r>
            <a:r>
              <a:rPr lang="en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sz="20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bean</a:t>
            </a:r>
            <a:r>
              <a:rPr lang="en" sz="20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" sz="2000" b="1" dirty="0">
                <a:solidFill>
                  <a:srgbClr val="8959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sz="2000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beanName</a:t>
            </a:r>
            <a:r>
              <a:rPr lang="en" sz="2000" dirty="0">
                <a:latin typeface="Consolas" panose="020B0609020204030204" pitchFamily="49" charset="0"/>
                <a:cs typeface="Consolas" panose="020B0609020204030204" pitchFamily="49" charset="0"/>
              </a:rPr>
              <a:t>) 			</a:t>
            </a:r>
            <a:r>
              <a:rPr lang="en" sz="2000" b="1" dirty="0">
                <a:solidFill>
                  <a:srgbClr val="8959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throws</a:t>
            </a:r>
            <a:r>
              <a:rPr lang="en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sz="2000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BeansException</a:t>
            </a:r>
            <a:r>
              <a:rPr lang="en" sz="20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" sz="2000" b="1" dirty="0">
                <a:solidFill>
                  <a:srgbClr val="8959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	Object</a:t>
            </a:r>
            <a:r>
              <a:rPr lang="en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sz="20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postProcessAfterInitialization</a:t>
            </a:r>
            <a:r>
              <a:rPr lang="en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" sz="2000" b="1" dirty="0">
                <a:solidFill>
                  <a:srgbClr val="8959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Object</a:t>
            </a:r>
            <a:r>
              <a:rPr lang="en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sz="20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bean</a:t>
            </a:r>
            <a:r>
              <a:rPr lang="en" sz="20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" sz="2000" b="1" dirty="0">
                <a:solidFill>
                  <a:srgbClr val="8959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sz="2000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beanName</a:t>
            </a:r>
            <a:r>
              <a:rPr lang="en" sz="2000" dirty="0">
                <a:latin typeface="Consolas" panose="020B0609020204030204" pitchFamily="49" charset="0"/>
                <a:cs typeface="Consolas" panose="020B0609020204030204" pitchFamily="49" charset="0"/>
              </a:rPr>
              <a:t>) 			</a:t>
            </a:r>
            <a:r>
              <a:rPr lang="en" sz="2000" b="1" dirty="0">
                <a:solidFill>
                  <a:srgbClr val="8959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throws</a:t>
            </a:r>
            <a:r>
              <a:rPr lang="en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sz="2000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BeansException</a:t>
            </a:r>
            <a:r>
              <a:rPr lang="en" sz="20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ru-RU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10" name="Рисунок 9" descr="Изображение выглядит как Графика, графическая вставка, графический дизайн, творческий подход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AE80A62C-3C70-6E66-BBB3-746100AB76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2800" y="5371200"/>
            <a:ext cx="1308537" cy="1308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28061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B74828-8299-41F1-BF35-3A15465AF3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3993AAC-3B72-C366-6A90-BE9A8CB9D28B}"/>
              </a:ext>
            </a:extLst>
          </p:cNvPr>
          <p:cNvSpPr txBox="1">
            <a:spLocks/>
          </p:cNvSpPr>
          <p:nvPr/>
        </p:nvSpPr>
        <p:spPr>
          <a:xfrm>
            <a:off x="360000" y="179999"/>
            <a:ext cx="11473198" cy="72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BeanPostProcessor</a:t>
            </a:r>
            <a:endParaRPr lang="ru-RU" dirty="0"/>
          </a:p>
        </p:txBody>
      </p:sp>
      <p:sp>
        <p:nvSpPr>
          <p:cNvPr id="9" name="Объект 2">
            <a:extLst>
              <a:ext uri="{FF2B5EF4-FFF2-40B4-BE49-F238E27FC236}">
                <a16:creationId xmlns:a16="http://schemas.microsoft.com/office/drawing/2014/main" id="{EDBDF17B-3F53-4E47-8789-5C413A45FBB6}"/>
              </a:ext>
            </a:extLst>
          </p:cNvPr>
          <p:cNvSpPr txBox="1">
            <a:spLocks/>
          </p:cNvSpPr>
          <p:nvPr/>
        </p:nvSpPr>
        <p:spPr>
          <a:xfrm>
            <a:off x="359998" y="1260000"/>
            <a:ext cx="11473200" cy="5238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dirty="0">
                <a:solidFill>
                  <a:srgbClr val="001F60"/>
                </a:solidFill>
                <a:latin typeface="+mn-lt"/>
                <a:cs typeface="Consolas" panose="020B0609020204030204" pitchFamily="49" charset="0"/>
              </a:rPr>
              <a:t>Разница между методами в порядке их вызова, первый вызывается до инициализации бина, второй после. </a:t>
            </a:r>
          </a:p>
          <a:p>
            <a:pPr marL="0" indent="0">
              <a:buNone/>
            </a:pPr>
            <a:endParaRPr lang="ru-RU" dirty="0">
              <a:solidFill>
                <a:srgbClr val="001F60"/>
              </a:solidFill>
              <a:latin typeface="+mn-lt"/>
              <a:cs typeface="Consolas" panose="020B0609020204030204" pitchFamily="49" charset="0"/>
            </a:endParaRPr>
          </a:p>
          <a:p>
            <a:pPr>
              <a:buFont typeface="Системный шрифт, обычный"/>
              <a:buChar char="−"/>
            </a:pPr>
            <a:r>
              <a:rPr lang="ru-RU" dirty="0">
                <a:solidFill>
                  <a:srgbClr val="001F60"/>
                </a:solidFill>
                <a:latin typeface="+mn-lt"/>
                <a:cs typeface="Consolas" panose="020B0609020204030204" pitchFamily="49" charset="0"/>
              </a:rPr>
              <a:t>Оба метода обязаны вернуть в ответ бин, потому что через </a:t>
            </a:r>
            <a:r>
              <a:rPr lang="en-US" b="1" dirty="0">
                <a:solidFill>
                  <a:srgbClr val="001F60"/>
                </a:solidFill>
                <a:latin typeface="+mn-lt"/>
                <a:cs typeface="Consolas" panose="020B0609020204030204" pitchFamily="49" charset="0"/>
              </a:rPr>
              <a:t>BeanPostProcessor</a:t>
            </a:r>
            <a:r>
              <a:rPr lang="ru-RU" dirty="0">
                <a:solidFill>
                  <a:srgbClr val="001F60"/>
                </a:solidFill>
                <a:latin typeface="+mn-lt"/>
                <a:cs typeface="Consolas" panose="020B0609020204030204" pitchFamily="49" charset="0"/>
              </a:rPr>
              <a:t> проходят абсолютно все бины, даже, если с ними ничего не произойдет внутри, вы все равно получите на выходе все бины, в которых по ссылкам лежит </a:t>
            </a:r>
            <a:r>
              <a:rPr lang="en-US" dirty="0">
                <a:solidFill>
                  <a:srgbClr val="001F60"/>
                </a:solidFill>
                <a:latin typeface="+mn-lt"/>
                <a:cs typeface="Consolas" panose="020B0609020204030204" pitchFamily="49" charset="0"/>
              </a:rPr>
              <a:t>null – </a:t>
            </a:r>
            <a:r>
              <a:rPr lang="ru-RU" dirty="0">
                <a:solidFill>
                  <a:srgbClr val="001F60"/>
                </a:solidFill>
                <a:latin typeface="+mn-lt"/>
                <a:cs typeface="Consolas" panose="020B0609020204030204" pitchFamily="49" charset="0"/>
              </a:rPr>
              <a:t>значения.</a:t>
            </a:r>
          </a:p>
          <a:p>
            <a:pPr>
              <a:buFont typeface="Системный шрифт, обычный"/>
              <a:buChar char="−"/>
            </a:pPr>
            <a:r>
              <a:rPr lang="en-US" b="1" dirty="0">
                <a:solidFill>
                  <a:srgbClr val="001F60"/>
                </a:solidFill>
                <a:latin typeface="+mn-lt"/>
                <a:cs typeface="Consolas" panose="020B0609020204030204" pitchFamily="49" charset="0"/>
              </a:rPr>
              <a:t>BeanPostProcessor</a:t>
            </a:r>
            <a:r>
              <a:rPr lang="en-US" dirty="0">
                <a:solidFill>
                  <a:srgbClr val="001F60"/>
                </a:solidFill>
                <a:latin typeface="+mn-lt"/>
                <a:cs typeface="Consolas" panose="020B0609020204030204" pitchFamily="49" charset="0"/>
              </a:rPr>
              <a:t> </a:t>
            </a:r>
            <a:r>
              <a:rPr lang="ru-RU" dirty="0" err="1">
                <a:solidFill>
                  <a:srgbClr val="001F60"/>
                </a:solidFill>
                <a:latin typeface="+mn-lt"/>
                <a:cs typeface="Consolas" panose="020B0609020204030204" pitchFamily="49" charset="0"/>
              </a:rPr>
              <a:t>прекарсно</a:t>
            </a:r>
            <a:r>
              <a:rPr lang="ru-RU" dirty="0">
                <a:solidFill>
                  <a:srgbClr val="001F60"/>
                </a:solidFill>
                <a:latin typeface="+mn-lt"/>
                <a:cs typeface="Consolas" panose="020B0609020204030204" pitchFamily="49" charset="0"/>
              </a:rPr>
              <a:t> подходит для реализации прокси, (имейте ввиду, что прокси принято делать в методе </a:t>
            </a:r>
            <a:r>
              <a:rPr lang="en-US" b="1" dirty="0">
                <a:solidFill>
                  <a:srgbClr val="001F60"/>
                </a:solidFill>
                <a:latin typeface="+mn-lt"/>
                <a:cs typeface="Consolas" panose="020B0609020204030204" pitchFamily="49" charset="0"/>
              </a:rPr>
              <a:t>postProcessAfterInitialization</a:t>
            </a:r>
            <a:r>
              <a:rPr lang="ru-RU" dirty="0">
                <a:solidFill>
                  <a:srgbClr val="001F60"/>
                </a:solidFill>
                <a:latin typeface="+mn-lt"/>
                <a:cs typeface="Consolas" panose="020B0609020204030204" pitchFamily="49" charset="0"/>
              </a:rPr>
              <a:t>, то есть после инициализации бина).</a:t>
            </a:r>
            <a:endParaRPr lang="ru-RU" dirty="0">
              <a:solidFill>
                <a:srgbClr val="001F60"/>
              </a:solidFill>
              <a:latin typeface="+mn-lt"/>
            </a:endParaRPr>
          </a:p>
          <a:p>
            <a:pPr marL="0" indent="0">
              <a:buNone/>
            </a:pPr>
            <a:endParaRPr lang="ru-RU" dirty="0">
              <a:solidFill>
                <a:srgbClr val="001F60"/>
              </a:solidFill>
              <a:latin typeface="+mn-lt"/>
            </a:endParaRPr>
          </a:p>
          <a:p>
            <a:pPr marL="0" indent="0">
              <a:buNone/>
            </a:pPr>
            <a:endParaRPr lang="en" dirty="0">
              <a:solidFill>
                <a:srgbClr val="001F60"/>
              </a:solidFill>
              <a:effectLst/>
              <a:latin typeface="+mn-lt"/>
              <a:cs typeface="Consolas" panose="020B0609020204030204" pitchFamily="49" charset="0"/>
            </a:endParaRPr>
          </a:p>
        </p:txBody>
      </p:sp>
      <p:pic>
        <p:nvPicPr>
          <p:cNvPr id="10" name="Рисунок 9" descr="Изображение выглядит как Графика, графическая вставка, графический дизайн, творческий подход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39094F3F-2232-B5B0-69A3-85EFF57D89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2800" y="5371200"/>
            <a:ext cx="1308537" cy="1308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9375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AE0EE0-61A6-10B3-104B-A969A2026C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3D37B7B-F787-F60E-F5BA-84B5785541B1}"/>
              </a:ext>
            </a:extLst>
          </p:cNvPr>
          <p:cNvSpPr txBox="1">
            <a:spLocks/>
          </p:cNvSpPr>
          <p:nvPr/>
        </p:nvSpPr>
        <p:spPr>
          <a:xfrm>
            <a:off x="360000" y="179999"/>
            <a:ext cx="11473198" cy="72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C</a:t>
            </a:r>
            <a:r>
              <a:rPr lang="ru-RU" sz="4000" dirty="0" err="1"/>
              <a:t>хема</a:t>
            </a:r>
            <a:r>
              <a:rPr lang="ru-RU" sz="4000" dirty="0"/>
              <a:t> создания бинов</a:t>
            </a:r>
            <a:endParaRPr lang="ru-RU" dirty="0"/>
          </a:p>
        </p:txBody>
      </p:sp>
      <p:pic>
        <p:nvPicPr>
          <p:cNvPr id="10" name="Рисунок 9" descr="Изображение выглядит как Графика, графическая вставка, графический дизайн, творческий подход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FB02998A-3512-029B-D00A-5EE6940838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2800" y="5371200"/>
            <a:ext cx="1308537" cy="1308537"/>
          </a:xfrm>
          <a:prstGeom prst="rect">
            <a:avLst/>
          </a:prstGeom>
        </p:spPr>
      </p:pic>
      <p:sp>
        <p:nvSpPr>
          <p:cNvPr id="17" name="Скругленный прямоугольник 16">
            <a:extLst>
              <a:ext uri="{FF2B5EF4-FFF2-40B4-BE49-F238E27FC236}">
                <a16:creationId xmlns:a16="http://schemas.microsoft.com/office/drawing/2014/main" id="{DB93DB17-020A-3C78-E373-71551D36B0F8}"/>
              </a:ext>
            </a:extLst>
          </p:cNvPr>
          <p:cNvSpPr/>
          <p:nvPr/>
        </p:nvSpPr>
        <p:spPr>
          <a:xfrm>
            <a:off x="2989006" y="3761275"/>
            <a:ext cx="1206198" cy="535422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1F60"/>
                </a:solidFill>
              </a:rPr>
              <a:t>Bean</a:t>
            </a:r>
            <a:endParaRPr lang="ru-RU" dirty="0">
              <a:solidFill>
                <a:srgbClr val="001F60"/>
              </a:solidFill>
            </a:endParaRPr>
          </a:p>
        </p:txBody>
      </p:sp>
      <p:sp>
        <p:nvSpPr>
          <p:cNvPr id="22" name="Скругленный прямоугольник 21">
            <a:extLst>
              <a:ext uri="{FF2B5EF4-FFF2-40B4-BE49-F238E27FC236}">
                <a16:creationId xmlns:a16="http://schemas.microsoft.com/office/drawing/2014/main" id="{006859BA-DA60-6613-B719-A35498E77EE1}"/>
              </a:ext>
            </a:extLst>
          </p:cNvPr>
          <p:cNvSpPr/>
          <p:nvPr/>
        </p:nvSpPr>
        <p:spPr>
          <a:xfrm>
            <a:off x="5334748" y="1784481"/>
            <a:ext cx="3052167" cy="535422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1F60"/>
                </a:solidFill>
              </a:rPr>
              <a:t>Bean</a:t>
            </a:r>
            <a:endParaRPr lang="ru-RU" dirty="0">
              <a:solidFill>
                <a:srgbClr val="001F60"/>
              </a:solidFill>
            </a:endParaRPr>
          </a:p>
        </p:txBody>
      </p:sp>
      <p:pic>
        <p:nvPicPr>
          <p:cNvPr id="8" name="Рисунок 7" descr="Изображение выглядит как текст, снимок экрана, Шрифт, дизайн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EB14DE2A-5D9F-9EDE-7765-4DAA3DEEE6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1260000"/>
            <a:ext cx="9228856" cy="523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30789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D2762A-3B5A-0119-31B7-A41F75B621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F015CB3-4653-844C-B6BC-E67FF4879D0B}"/>
              </a:ext>
            </a:extLst>
          </p:cNvPr>
          <p:cNvSpPr txBox="1">
            <a:spLocks/>
          </p:cNvSpPr>
          <p:nvPr/>
        </p:nvSpPr>
        <p:spPr>
          <a:xfrm>
            <a:off x="360000" y="179999"/>
            <a:ext cx="11473198" cy="72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dirty="0"/>
              <a:t>Пример</a:t>
            </a:r>
            <a:endParaRPr lang="ru-RU" dirty="0"/>
          </a:p>
        </p:txBody>
      </p:sp>
      <p:sp>
        <p:nvSpPr>
          <p:cNvPr id="9" name="Объект 2">
            <a:extLst>
              <a:ext uri="{FF2B5EF4-FFF2-40B4-BE49-F238E27FC236}">
                <a16:creationId xmlns:a16="http://schemas.microsoft.com/office/drawing/2014/main" id="{808F160D-28E9-97E7-4A93-08BB0CCA40CE}"/>
              </a:ext>
            </a:extLst>
          </p:cNvPr>
          <p:cNvSpPr txBox="1">
            <a:spLocks/>
          </p:cNvSpPr>
          <p:nvPr/>
        </p:nvSpPr>
        <p:spPr>
          <a:xfrm>
            <a:off x="359998" y="1260000"/>
            <a:ext cx="11473200" cy="5238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dirty="0">
                <a:solidFill>
                  <a:srgbClr val="001F60"/>
                </a:solidFill>
                <a:latin typeface="+mn-lt"/>
                <a:cs typeface="Consolas" panose="020B0609020204030204" pitchFamily="49" charset="0"/>
              </a:rPr>
              <a:t>Есть аннотация, которой будут помечаться поля класса, в которые нужно записать значение.</a:t>
            </a:r>
          </a:p>
          <a:p>
            <a:pPr marL="0" indent="0">
              <a:buNone/>
            </a:pPr>
            <a:endParaRPr lang="ru-RU" dirty="0">
              <a:solidFill>
                <a:srgbClr val="001F60"/>
              </a:solidFill>
              <a:latin typeface="+mn-lt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20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" sz="2000" dirty="0">
                <a:solidFill>
                  <a:schemeClr val="accent2">
                    <a:lumMod val="75000"/>
                  </a:scheme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@Retention</a:t>
            </a:r>
            <a:r>
              <a:rPr lang="en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" sz="2000" dirty="0" err="1">
                <a:solidFill>
                  <a:srgbClr val="001F6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RetentionPolicy</a:t>
            </a:r>
            <a:r>
              <a:rPr lang="en" sz="2000" dirty="0" err="1">
                <a:solidFill>
                  <a:srgbClr val="001F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" sz="2000" dirty="0" err="1">
                <a:solidFill>
                  <a:srgbClr val="001F6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RUNTIME</a:t>
            </a:r>
            <a:r>
              <a:rPr lang="en" sz="20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" sz="20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ru-RU" sz="20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" sz="2000" dirty="0">
                <a:solidFill>
                  <a:schemeClr val="accent2">
                    <a:lumMod val="75000"/>
                  </a:scheme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@Target</a:t>
            </a:r>
            <a:r>
              <a:rPr lang="en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" sz="2000" dirty="0" err="1">
                <a:solidFill>
                  <a:srgbClr val="001F6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ElementType</a:t>
            </a:r>
            <a:r>
              <a:rPr lang="en" sz="2000" dirty="0" err="1">
                <a:solidFill>
                  <a:srgbClr val="001F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" sz="2000" dirty="0" err="1">
                <a:solidFill>
                  <a:srgbClr val="001F6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FIELD</a:t>
            </a:r>
            <a:r>
              <a:rPr lang="en" sz="20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" sz="20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ru-RU" sz="20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" sz="2000" b="1" dirty="0">
                <a:solidFill>
                  <a:srgbClr val="8959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sz="2000" b="1" dirty="0">
                <a:solidFill>
                  <a:srgbClr val="8959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@interface</a:t>
            </a:r>
            <a:r>
              <a:rPr lang="en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sz="2000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InjectRandomInt</a:t>
            </a:r>
            <a:r>
              <a:rPr lang="en" sz="2000" dirty="0"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  <a:br>
              <a:rPr lang="en" sz="20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ru-RU" sz="2000" dirty="0"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" sz="2000" b="1" dirty="0">
                <a:solidFill>
                  <a:srgbClr val="8959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sz="20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min</a:t>
            </a:r>
            <a:r>
              <a:rPr lang="en" sz="2000" dirty="0"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" sz="2000" b="1" dirty="0">
                <a:solidFill>
                  <a:srgbClr val="8959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default</a:t>
            </a:r>
            <a:r>
              <a:rPr lang="en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sz="2000" dirty="0">
                <a:solidFill>
                  <a:schemeClr val="accent2">
                    <a:lumMod val="75000"/>
                  </a:scheme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" sz="20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" sz="20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ru-RU" sz="2000" dirty="0"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" sz="2000" b="1" dirty="0">
                <a:solidFill>
                  <a:srgbClr val="8959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sz="20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max</a:t>
            </a:r>
            <a:r>
              <a:rPr lang="en" sz="2000" dirty="0"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" sz="2000" b="1" dirty="0">
                <a:solidFill>
                  <a:srgbClr val="8959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default</a:t>
            </a:r>
            <a:r>
              <a:rPr lang="en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sz="2000" dirty="0">
                <a:solidFill>
                  <a:schemeClr val="accent2">
                    <a:lumMod val="75000"/>
                  </a:scheme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10</a:t>
            </a:r>
            <a:r>
              <a:rPr lang="en" sz="20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" sz="20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ru-RU" sz="20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ru-RU" sz="2000" dirty="0">
              <a:solidFill>
                <a:srgbClr val="001F6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ru-RU" dirty="0">
              <a:solidFill>
                <a:srgbClr val="001F60"/>
              </a:solidFill>
              <a:latin typeface="+mn-lt"/>
            </a:endParaRPr>
          </a:p>
          <a:p>
            <a:pPr marL="0" indent="0">
              <a:buNone/>
            </a:pPr>
            <a:endParaRPr lang="en" dirty="0">
              <a:solidFill>
                <a:srgbClr val="001F60"/>
              </a:solidFill>
              <a:effectLst/>
              <a:latin typeface="+mn-lt"/>
              <a:cs typeface="Consolas" panose="020B0609020204030204" pitchFamily="49" charset="0"/>
            </a:endParaRPr>
          </a:p>
        </p:txBody>
      </p:sp>
      <p:pic>
        <p:nvPicPr>
          <p:cNvPr id="10" name="Рисунок 9" descr="Изображение выглядит как Графика, графическая вставка, графический дизайн, творческий подход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1EA665CD-4227-F7B4-AF55-7FE0F790CD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2800" y="5371200"/>
            <a:ext cx="1308537" cy="1308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39406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03007C-F27F-716F-16A0-7AB8252514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EFCFC8F-37E4-66ED-D1EE-22A16B12F2A1}"/>
              </a:ext>
            </a:extLst>
          </p:cNvPr>
          <p:cNvSpPr txBox="1">
            <a:spLocks/>
          </p:cNvSpPr>
          <p:nvPr/>
        </p:nvSpPr>
        <p:spPr>
          <a:xfrm>
            <a:off x="360000" y="179999"/>
            <a:ext cx="11473198" cy="72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dirty="0"/>
              <a:t>Пример</a:t>
            </a:r>
            <a:endParaRPr lang="ru-RU" dirty="0"/>
          </a:p>
        </p:txBody>
      </p:sp>
      <p:sp>
        <p:nvSpPr>
          <p:cNvPr id="9" name="Объект 2">
            <a:extLst>
              <a:ext uri="{FF2B5EF4-FFF2-40B4-BE49-F238E27FC236}">
                <a16:creationId xmlns:a16="http://schemas.microsoft.com/office/drawing/2014/main" id="{1225A566-0B3C-7EE4-BF85-26766B9E9FAA}"/>
              </a:ext>
            </a:extLst>
          </p:cNvPr>
          <p:cNvSpPr txBox="1">
            <a:spLocks/>
          </p:cNvSpPr>
          <p:nvPr/>
        </p:nvSpPr>
        <p:spPr>
          <a:xfrm>
            <a:off x="359998" y="1260000"/>
            <a:ext cx="11473200" cy="5238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>
                <a:solidFill>
                  <a:srgbClr val="001F60"/>
                </a:solidFill>
                <a:latin typeface="+mn-lt"/>
                <a:cs typeface="Consolas" panose="020B0609020204030204" pitchFamily="49" charset="0"/>
              </a:rPr>
              <a:t>Необходима реализация </a:t>
            </a:r>
            <a:r>
              <a:rPr lang="en" sz="2000" dirty="0">
                <a:solidFill>
                  <a:srgbClr val="001F60"/>
                </a:solidFill>
                <a:latin typeface="+mn-lt"/>
                <a:cs typeface="Consolas" panose="020B0609020204030204" pitchFamily="49" charset="0"/>
              </a:rPr>
              <a:t>BeanPostProcessor</a:t>
            </a:r>
            <a:r>
              <a:rPr lang="ru-RU" sz="2000" dirty="0">
                <a:solidFill>
                  <a:srgbClr val="001F60"/>
                </a:solidFill>
                <a:latin typeface="+mn-lt"/>
                <a:cs typeface="Consolas" panose="020B0609020204030204" pitchFamily="49" charset="0"/>
              </a:rPr>
              <a:t>, которая будет обрабатывать эту аннотацию.</a:t>
            </a:r>
            <a:endParaRPr lang="en" sz="2000" dirty="0">
              <a:solidFill>
                <a:srgbClr val="001F60"/>
              </a:solidFill>
              <a:effectLst/>
              <a:latin typeface="+mn-lt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" sz="1600" dirty="0">
                <a:solidFill>
                  <a:schemeClr val="accent2">
                    <a:lumMod val="75000"/>
                  </a:scheme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@Component</a:t>
            </a:r>
            <a:endParaRPr lang="ru-RU" sz="1600" dirty="0">
              <a:solidFill>
                <a:schemeClr val="accent2">
                  <a:lumMod val="75000"/>
                </a:schemeClr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" sz="1600" b="1" dirty="0">
                <a:solidFill>
                  <a:srgbClr val="8959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sz="1600" b="1" dirty="0">
                <a:solidFill>
                  <a:srgbClr val="8959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sz="1600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InjectRandomIntBeanPostProcessor</a:t>
            </a:r>
            <a:r>
              <a:rPr lang="en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sz="1600" b="1" dirty="0">
                <a:solidFill>
                  <a:srgbClr val="8959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implements</a:t>
            </a:r>
            <a:r>
              <a:rPr lang="en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sz="16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BeanPostProcessor</a:t>
            </a:r>
            <a:r>
              <a:rPr lang="en" sz="1600" dirty="0"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  <a:endParaRPr lang="ru-RU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1600" dirty="0">
                <a:solidFill>
                  <a:schemeClr val="accent2">
                    <a:lumMod val="75000"/>
                  </a:scheme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" sz="1600" dirty="0">
                <a:solidFill>
                  <a:schemeClr val="accent2">
                    <a:lumMod val="75000"/>
                  </a:scheme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@Override</a:t>
            </a:r>
            <a:endParaRPr lang="ru-RU" sz="1600" dirty="0">
              <a:solidFill>
                <a:schemeClr val="accent2">
                  <a:lumMod val="75000"/>
                </a:schemeClr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1600" b="1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" sz="1600" b="1" dirty="0">
                <a:solidFill>
                  <a:srgbClr val="8959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sz="1600" b="1" dirty="0">
                <a:solidFill>
                  <a:srgbClr val="8959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Object</a:t>
            </a:r>
            <a:r>
              <a:rPr lang="en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sz="1600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postProcessBeforeInitialization</a:t>
            </a:r>
            <a:r>
              <a:rPr lang="en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" sz="1600" b="1" dirty="0">
                <a:solidFill>
                  <a:srgbClr val="8959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Object</a:t>
            </a:r>
            <a:r>
              <a:rPr lang="en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sz="16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bean</a:t>
            </a:r>
            <a:r>
              <a:rPr lang="en" sz="16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" sz="1600" b="1" dirty="0">
                <a:solidFill>
                  <a:srgbClr val="8959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sz="1600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beanName</a:t>
            </a:r>
            <a:r>
              <a:rPr lang="en" sz="1600" dirty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" sz="1600" b="1" dirty="0">
                <a:solidFill>
                  <a:srgbClr val="8959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throws</a:t>
            </a:r>
            <a:r>
              <a:rPr lang="en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sz="1600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BeansException</a:t>
            </a:r>
            <a:r>
              <a:rPr lang="en" sz="1600" dirty="0"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  <a:endParaRPr lang="ru-RU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16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" sz="16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Field</a:t>
            </a:r>
            <a:r>
              <a:rPr lang="en" sz="1600" dirty="0">
                <a:latin typeface="Consolas" panose="020B0609020204030204" pitchFamily="49" charset="0"/>
                <a:cs typeface="Consolas" panose="020B0609020204030204" pitchFamily="49" charset="0"/>
              </a:rPr>
              <a:t>[] </a:t>
            </a:r>
            <a:r>
              <a:rPr lang="en" sz="16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fields</a:t>
            </a:r>
            <a:r>
              <a:rPr lang="en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sz="16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sz="1600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bean</a:t>
            </a:r>
            <a:r>
              <a:rPr lang="en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" sz="1600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getClass</a:t>
            </a:r>
            <a:r>
              <a:rPr lang="en" sz="1600" dirty="0">
                <a:latin typeface="Consolas" panose="020B0609020204030204" pitchFamily="49" charset="0"/>
                <a:cs typeface="Consolas" panose="020B0609020204030204" pitchFamily="49" charset="0"/>
              </a:rPr>
              <a:t>().</a:t>
            </a:r>
            <a:r>
              <a:rPr lang="en" sz="1600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getDeclaredFields</a:t>
            </a:r>
            <a:r>
              <a:rPr lang="en" sz="1600" dirty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endParaRPr lang="ru-RU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1600" b="1" dirty="0">
                <a:solidFill>
                  <a:srgbClr val="8959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" sz="1600" b="1" dirty="0">
                <a:solidFill>
                  <a:srgbClr val="8959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n" sz="1600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" sz="16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Field</a:t>
            </a:r>
            <a:r>
              <a:rPr lang="en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sz="16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field</a:t>
            </a:r>
            <a:r>
              <a:rPr lang="en" sz="1600" dirty="0">
                <a:latin typeface="Consolas" panose="020B0609020204030204" pitchFamily="49" charset="0"/>
                <a:cs typeface="Consolas" panose="020B0609020204030204" pitchFamily="49" charset="0"/>
              </a:rPr>
              <a:t> : </a:t>
            </a:r>
            <a:r>
              <a:rPr lang="en" sz="16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fields</a:t>
            </a:r>
            <a:r>
              <a:rPr lang="en" sz="16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  <a:endParaRPr lang="ru-RU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1600" b="1" dirty="0">
                <a:solidFill>
                  <a:srgbClr val="8959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" sz="1600" b="1" dirty="0">
                <a:solidFill>
                  <a:srgbClr val="8959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" sz="1600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" sz="1600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field</a:t>
            </a:r>
            <a:r>
              <a:rPr lang="en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" sz="1600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isAnnotationPresent</a:t>
            </a:r>
            <a:r>
              <a:rPr lang="en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" sz="1600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InjectRandomInt</a:t>
            </a:r>
            <a:r>
              <a:rPr lang="en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" sz="1600" b="1" dirty="0" err="1">
                <a:solidFill>
                  <a:srgbClr val="8959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" sz="1600" dirty="0">
                <a:latin typeface="Consolas" panose="020B0609020204030204" pitchFamily="49" charset="0"/>
                <a:cs typeface="Consolas" panose="020B0609020204030204" pitchFamily="49" charset="0"/>
              </a:rPr>
              <a:t>)) {</a:t>
            </a:r>
            <a:endParaRPr lang="ru-RU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16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" sz="1600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field</a:t>
            </a:r>
            <a:r>
              <a:rPr lang="en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" sz="1600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setAccessible</a:t>
            </a:r>
            <a:r>
              <a:rPr lang="en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" sz="1600" dirty="0">
                <a:solidFill>
                  <a:schemeClr val="accent2">
                    <a:lumMod val="75000"/>
                  </a:scheme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lang="en" sz="16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ru-RU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16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" sz="1600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InjectRandomInt</a:t>
            </a:r>
            <a:r>
              <a:rPr lang="en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sz="16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annotation</a:t>
            </a:r>
            <a:r>
              <a:rPr lang="en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sz="16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sz="1600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field</a:t>
            </a:r>
            <a:r>
              <a:rPr lang="en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" sz="1600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getAnnotation</a:t>
            </a:r>
            <a:r>
              <a:rPr lang="en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" sz="1600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InjectRandomInt</a:t>
            </a:r>
            <a:r>
              <a:rPr lang="en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" sz="1600" b="1" dirty="0" err="1">
                <a:solidFill>
                  <a:srgbClr val="8959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" sz="16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ru-RU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16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" sz="1600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ReflectionUtils</a:t>
            </a:r>
            <a:r>
              <a:rPr lang="en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" sz="1600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setField</a:t>
            </a:r>
            <a:r>
              <a:rPr lang="en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" sz="16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field</a:t>
            </a:r>
            <a:r>
              <a:rPr lang="en" sz="16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" sz="16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bean</a:t>
            </a:r>
            <a:r>
              <a:rPr lang="en" sz="16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" sz="1600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getRandomIntInRange</a:t>
            </a:r>
            <a:r>
              <a:rPr lang="en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" sz="1600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annotation</a:t>
            </a:r>
            <a:r>
              <a:rPr lang="en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" sz="1600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min</a:t>
            </a:r>
            <a:r>
              <a:rPr lang="en" sz="1600" dirty="0">
                <a:latin typeface="Consolas" panose="020B0609020204030204" pitchFamily="49" charset="0"/>
                <a:cs typeface="Consolas" panose="020B0609020204030204" pitchFamily="49" charset="0"/>
              </a:rPr>
              <a:t>(), </a:t>
            </a:r>
            <a:r>
              <a:rPr lang="en" sz="1600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annotation</a:t>
            </a:r>
            <a:r>
              <a:rPr lang="en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" sz="1600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max</a:t>
            </a:r>
            <a:r>
              <a:rPr lang="en" sz="1600" dirty="0">
                <a:latin typeface="Consolas" panose="020B0609020204030204" pitchFamily="49" charset="0"/>
                <a:cs typeface="Consolas" panose="020B0609020204030204" pitchFamily="49" charset="0"/>
              </a:rPr>
              <a:t>()));</a:t>
            </a:r>
            <a:endParaRPr lang="ru-RU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" sz="16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ru-RU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" sz="16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ru-RU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1600" b="1" dirty="0">
                <a:solidFill>
                  <a:srgbClr val="8959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" sz="1600" b="1" dirty="0">
                <a:solidFill>
                  <a:srgbClr val="8959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sz="16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bean</a:t>
            </a:r>
            <a:r>
              <a:rPr lang="en" sz="16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endParaRPr lang="ru-RU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16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" sz="16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ru-RU" sz="1600" dirty="0">
              <a:solidFill>
                <a:srgbClr val="001F6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" dirty="0">
              <a:solidFill>
                <a:srgbClr val="001F60"/>
              </a:solidFill>
              <a:effectLst/>
              <a:latin typeface="+mn-lt"/>
              <a:cs typeface="Consolas" panose="020B0609020204030204" pitchFamily="49" charset="0"/>
            </a:endParaRPr>
          </a:p>
        </p:txBody>
      </p:sp>
      <p:pic>
        <p:nvPicPr>
          <p:cNvPr id="10" name="Рисунок 9" descr="Изображение выглядит как Графика, графическая вставка, графический дизайн, творческий подход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FF7778D6-E7BA-1A02-42B5-5309413DF9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2800" y="5371200"/>
            <a:ext cx="1308537" cy="1308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40457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436CDA-C686-6D17-71E1-62C5E0BFC4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0C91F1B-CA6D-2D71-A2F0-9AAA9BC2D5DC}"/>
              </a:ext>
            </a:extLst>
          </p:cNvPr>
          <p:cNvSpPr txBox="1">
            <a:spLocks/>
          </p:cNvSpPr>
          <p:nvPr/>
        </p:nvSpPr>
        <p:spPr>
          <a:xfrm>
            <a:off x="360000" y="179999"/>
            <a:ext cx="11473198" cy="72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dirty="0"/>
              <a:t>Пример</a:t>
            </a:r>
            <a:endParaRPr lang="ru-RU" dirty="0"/>
          </a:p>
        </p:txBody>
      </p:sp>
      <p:sp>
        <p:nvSpPr>
          <p:cNvPr id="9" name="Объект 2">
            <a:extLst>
              <a:ext uri="{FF2B5EF4-FFF2-40B4-BE49-F238E27FC236}">
                <a16:creationId xmlns:a16="http://schemas.microsoft.com/office/drawing/2014/main" id="{64EA9947-E289-5F2C-84F8-CC77A7BBDF6C}"/>
              </a:ext>
            </a:extLst>
          </p:cNvPr>
          <p:cNvSpPr txBox="1">
            <a:spLocks/>
          </p:cNvSpPr>
          <p:nvPr/>
        </p:nvSpPr>
        <p:spPr>
          <a:xfrm>
            <a:off x="359998" y="1260000"/>
            <a:ext cx="11473200" cy="5238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" sz="16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" sz="1600" dirty="0">
                <a:solidFill>
                  <a:schemeClr val="accent2">
                    <a:lumMod val="75000"/>
                  </a:scheme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@Override</a:t>
            </a:r>
          </a:p>
          <a:p>
            <a:pPr marL="0" indent="0">
              <a:buNone/>
            </a:pPr>
            <a:r>
              <a:rPr lang="en" sz="1600" b="1" dirty="0">
                <a:solidFill>
                  <a:srgbClr val="8959A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" sz="1600" b="1" dirty="0">
                <a:solidFill>
                  <a:srgbClr val="8959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sz="1600" b="1" dirty="0">
                <a:solidFill>
                  <a:srgbClr val="8959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Object</a:t>
            </a:r>
            <a:r>
              <a:rPr lang="en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sz="16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postProcessAfterInitialization</a:t>
            </a:r>
            <a:r>
              <a:rPr lang="en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" sz="1600" b="1" dirty="0">
                <a:solidFill>
                  <a:srgbClr val="8959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Object</a:t>
            </a:r>
            <a:r>
              <a:rPr lang="en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sz="16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bean</a:t>
            </a:r>
            <a:r>
              <a:rPr lang="en" sz="16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" sz="1600" b="1" dirty="0">
                <a:solidFill>
                  <a:srgbClr val="8959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sz="1600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beanName</a:t>
            </a:r>
            <a:r>
              <a:rPr lang="en" sz="1600" dirty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" sz="1600" b="1" dirty="0">
                <a:solidFill>
                  <a:srgbClr val="8959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throws</a:t>
            </a:r>
            <a:r>
              <a:rPr lang="en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sz="1600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BeansException</a:t>
            </a:r>
            <a:r>
              <a:rPr lang="en" sz="1600" dirty="0"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" sz="1600" b="1" dirty="0">
                <a:solidFill>
                  <a:srgbClr val="8959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return</a:t>
            </a:r>
            <a:r>
              <a:rPr lang="en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sz="16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bean</a:t>
            </a:r>
            <a:r>
              <a:rPr lang="en" sz="16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" sz="1600" dirty="0"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  <a:br>
              <a:rPr lang="en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" sz="1600" b="1" dirty="0">
                <a:solidFill>
                  <a:srgbClr val="8959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private</a:t>
            </a:r>
            <a:r>
              <a:rPr lang="en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sz="1600" b="1" dirty="0">
                <a:solidFill>
                  <a:srgbClr val="8959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sz="1600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getRandomIntInRange</a:t>
            </a:r>
            <a:r>
              <a:rPr lang="en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" sz="1600" b="1" dirty="0">
                <a:solidFill>
                  <a:srgbClr val="8959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sz="16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min</a:t>
            </a:r>
            <a:r>
              <a:rPr lang="en" sz="16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" sz="1600" b="1" dirty="0">
                <a:solidFill>
                  <a:srgbClr val="8959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sz="16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max</a:t>
            </a:r>
            <a:r>
              <a:rPr lang="en" sz="16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600" b="1" dirty="0">
                <a:solidFill>
                  <a:srgbClr val="8959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" sz="1600" b="1" dirty="0">
                <a:solidFill>
                  <a:srgbClr val="8959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sz="16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min</a:t>
            </a:r>
            <a:r>
              <a:rPr lang="en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sz="16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lang="en" sz="1600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" sz="1600" b="1" dirty="0">
                <a:solidFill>
                  <a:srgbClr val="8959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" sz="1600" dirty="0">
                <a:latin typeface="Consolas" panose="020B0609020204030204" pitchFamily="49" charset="0"/>
                <a:cs typeface="Consolas" panose="020B0609020204030204" pitchFamily="49" charset="0"/>
              </a:rPr>
              <a:t>)(</a:t>
            </a:r>
            <a:r>
              <a:rPr lang="en" sz="1600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Math</a:t>
            </a:r>
            <a:r>
              <a:rPr lang="en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" sz="1600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random</a:t>
            </a:r>
            <a:r>
              <a:rPr lang="en" sz="1600" dirty="0"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" sz="16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" sz="1600" dirty="0">
                <a:latin typeface="Consolas" panose="020B0609020204030204" pitchFamily="49" charset="0"/>
                <a:cs typeface="Consolas" panose="020B0609020204030204" pitchFamily="49" charset="0"/>
              </a:rPr>
              <a:t> ((</a:t>
            </a:r>
            <a:r>
              <a:rPr lang="en" sz="16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max</a:t>
            </a:r>
            <a:r>
              <a:rPr lang="en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sz="16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  <a:r>
              <a:rPr lang="en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sz="16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min</a:t>
            </a:r>
            <a:r>
              <a:rPr lang="en" sz="1600" dirty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" sz="16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lang="en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sz="16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" sz="1600" dirty="0"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  <a:endParaRPr lang="ru-RU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" sz="1600" dirty="0"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ru-RU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ru-RU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" sz="2000" b="1" dirty="0">
                <a:solidFill>
                  <a:srgbClr val="001F60"/>
                </a:solidFill>
                <a:effectLst/>
                <a:latin typeface="+mn-lt"/>
              </a:rPr>
              <a:t>BeanPostProcessor</a:t>
            </a:r>
            <a:r>
              <a:rPr lang="en" sz="2000" b="0" i="0" dirty="0">
                <a:solidFill>
                  <a:srgbClr val="001F60"/>
                </a:solidFill>
                <a:effectLst/>
                <a:latin typeface="+mn-lt"/>
              </a:rPr>
              <a:t> </a:t>
            </a:r>
            <a:r>
              <a:rPr lang="ru-RU" sz="2000" b="0" i="0" dirty="0">
                <a:solidFill>
                  <a:srgbClr val="001F60"/>
                </a:solidFill>
                <a:effectLst/>
                <a:latin typeface="+mn-lt"/>
              </a:rPr>
              <a:t>обязательно должен быть бином, поэтому мы его либо помечаем аннотацией</a:t>
            </a:r>
            <a:r>
              <a:rPr lang="en-US" sz="2000" b="0" i="0" dirty="0">
                <a:solidFill>
                  <a:srgbClr val="001F60"/>
                </a:solidFill>
                <a:effectLst/>
                <a:latin typeface="+mn-lt"/>
              </a:rPr>
              <a:t> @Component</a:t>
            </a:r>
            <a:r>
              <a:rPr lang="en" sz="2000" b="0" i="0" dirty="0">
                <a:solidFill>
                  <a:srgbClr val="001F60"/>
                </a:solidFill>
                <a:effectLst/>
                <a:latin typeface="+mn-lt"/>
              </a:rPr>
              <a:t>,</a:t>
            </a:r>
            <a:r>
              <a:rPr lang="ru-RU" sz="2000" b="0" i="0" dirty="0">
                <a:solidFill>
                  <a:srgbClr val="001F60"/>
                </a:solidFill>
                <a:effectLst/>
                <a:latin typeface="+mn-lt"/>
              </a:rPr>
              <a:t> либо регистрируем его в </a:t>
            </a:r>
            <a:r>
              <a:rPr lang="en" sz="2000" b="0" i="0" dirty="0">
                <a:solidFill>
                  <a:srgbClr val="001F60"/>
                </a:solidFill>
                <a:effectLst/>
                <a:latin typeface="+mn-lt"/>
              </a:rPr>
              <a:t>xml </a:t>
            </a:r>
            <a:r>
              <a:rPr lang="ru-RU" sz="2000" b="0" i="0" dirty="0">
                <a:solidFill>
                  <a:srgbClr val="001F60"/>
                </a:solidFill>
                <a:effectLst/>
                <a:latin typeface="+mn-lt"/>
              </a:rPr>
              <a:t>конфигурации как обычный бин.</a:t>
            </a:r>
            <a:endParaRPr lang="ru-RU" sz="2000" dirty="0">
              <a:solidFill>
                <a:srgbClr val="001F60"/>
              </a:solidFill>
              <a:latin typeface="+mn-lt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ru-RU" sz="2400" dirty="0">
              <a:solidFill>
                <a:srgbClr val="001F6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10" name="Рисунок 9" descr="Изображение выглядит как Графика, графическая вставка, графический дизайн, творческий подход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06122C05-5DB4-59B1-067D-8FC3F80E9F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2800" y="5371200"/>
            <a:ext cx="1308537" cy="1308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0468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944F08C-DCCA-16DD-E9FD-F8C732BCD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Spring Framework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226F4FE-4405-E969-7630-BD7B0C64E7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13333" y="1690688"/>
            <a:ext cx="2040465" cy="2949045"/>
          </a:xfrm>
          <a:custGeom>
            <a:avLst/>
            <a:gdLst>
              <a:gd name="connsiteX0" fmla="*/ 0 w 2040465"/>
              <a:gd name="connsiteY0" fmla="*/ 0 h 2949045"/>
              <a:gd name="connsiteX1" fmla="*/ 448902 w 2040465"/>
              <a:gd name="connsiteY1" fmla="*/ 0 h 2949045"/>
              <a:gd name="connsiteX2" fmla="*/ 918209 w 2040465"/>
              <a:gd name="connsiteY2" fmla="*/ 0 h 2949045"/>
              <a:gd name="connsiteX3" fmla="*/ 1448730 w 2040465"/>
              <a:gd name="connsiteY3" fmla="*/ 0 h 2949045"/>
              <a:gd name="connsiteX4" fmla="*/ 2040465 w 2040465"/>
              <a:gd name="connsiteY4" fmla="*/ 0 h 2949045"/>
              <a:gd name="connsiteX5" fmla="*/ 2040465 w 2040465"/>
              <a:gd name="connsiteY5" fmla="*/ 530828 h 2949045"/>
              <a:gd name="connsiteX6" fmla="*/ 2040465 w 2040465"/>
              <a:gd name="connsiteY6" fmla="*/ 1032166 h 2949045"/>
              <a:gd name="connsiteX7" fmla="*/ 2040465 w 2040465"/>
              <a:gd name="connsiteY7" fmla="*/ 1533503 h 2949045"/>
              <a:gd name="connsiteX8" fmla="*/ 2040465 w 2040465"/>
              <a:gd name="connsiteY8" fmla="*/ 2123312 h 2949045"/>
              <a:gd name="connsiteX9" fmla="*/ 2040465 w 2040465"/>
              <a:gd name="connsiteY9" fmla="*/ 2949045 h 2949045"/>
              <a:gd name="connsiteX10" fmla="*/ 1509944 w 2040465"/>
              <a:gd name="connsiteY10" fmla="*/ 2949045 h 2949045"/>
              <a:gd name="connsiteX11" fmla="*/ 1020233 w 2040465"/>
              <a:gd name="connsiteY11" fmla="*/ 2949045 h 2949045"/>
              <a:gd name="connsiteX12" fmla="*/ 571330 w 2040465"/>
              <a:gd name="connsiteY12" fmla="*/ 2949045 h 2949045"/>
              <a:gd name="connsiteX13" fmla="*/ 0 w 2040465"/>
              <a:gd name="connsiteY13" fmla="*/ 2949045 h 2949045"/>
              <a:gd name="connsiteX14" fmla="*/ 0 w 2040465"/>
              <a:gd name="connsiteY14" fmla="*/ 2418217 h 2949045"/>
              <a:gd name="connsiteX15" fmla="*/ 0 w 2040465"/>
              <a:gd name="connsiteY15" fmla="*/ 1828408 h 2949045"/>
              <a:gd name="connsiteX16" fmla="*/ 0 w 2040465"/>
              <a:gd name="connsiteY16" fmla="*/ 1179618 h 2949045"/>
              <a:gd name="connsiteX17" fmla="*/ 0 w 2040465"/>
              <a:gd name="connsiteY17" fmla="*/ 648790 h 2949045"/>
              <a:gd name="connsiteX18" fmla="*/ 0 w 2040465"/>
              <a:gd name="connsiteY18" fmla="*/ 0 h 2949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040465" h="2949045" fill="none" extrusionOk="0">
                <a:moveTo>
                  <a:pt x="0" y="0"/>
                </a:moveTo>
                <a:cubicBezTo>
                  <a:pt x="184822" y="-1660"/>
                  <a:pt x="339082" y="23103"/>
                  <a:pt x="448902" y="0"/>
                </a:cubicBezTo>
                <a:cubicBezTo>
                  <a:pt x="558722" y="-23103"/>
                  <a:pt x="740042" y="13911"/>
                  <a:pt x="918209" y="0"/>
                </a:cubicBezTo>
                <a:cubicBezTo>
                  <a:pt x="1096376" y="-13911"/>
                  <a:pt x="1193801" y="30615"/>
                  <a:pt x="1448730" y="0"/>
                </a:cubicBezTo>
                <a:cubicBezTo>
                  <a:pt x="1703659" y="-30615"/>
                  <a:pt x="1810162" y="45021"/>
                  <a:pt x="2040465" y="0"/>
                </a:cubicBezTo>
                <a:cubicBezTo>
                  <a:pt x="2091576" y="133912"/>
                  <a:pt x="2017139" y="327245"/>
                  <a:pt x="2040465" y="530828"/>
                </a:cubicBezTo>
                <a:cubicBezTo>
                  <a:pt x="2063791" y="734411"/>
                  <a:pt x="2016687" y="806552"/>
                  <a:pt x="2040465" y="1032166"/>
                </a:cubicBezTo>
                <a:cubicBezTo>
                  <a:pt x="2064243" y="1257780"/>
                  <a:pt x="2024303" y="1363386"/>
                  <a:pt x="2040465" y="1533503"/>
                </a:cubicBezTo>
                <a:cubicBezTo>
                  <a:pt x="2056627" y="1703620"/>
                  <a:pt x="2034028" y="1916816"/>
                  <a:pt x="2040465" y="2123312"/>
                </a:cubicBezTo>
                <a:cubicBezTo>
                  <a:pt x="2046902" y="2329808"/>
                  <a:pt x="2029572" y="2776576"/>
                  <a:pt x="2040465" y="2949045"/>
                </a:cubicBezTo>
                <a:cubicBezTo>
                  <a:pt x="1929563" y="3003895"/>
                  <a:pt x="1731778" y="2922522"/>
                  <a:pt x="1509944" y="2949045"/>
                </a:cubicBezTo>
                <a:cubicBezTo>
                  <a:pt x="1288110" y="2975568"/>
                  <a:pt x="1177541" y="2923845"/>
                  <a:pt x="1020233" y="2949045"/>
                </a:cubicBezTo>
                <a:cubicBezTo>
                  <a:pt x="862925" y="2974245"/>
                  <a:pt x="721905" y="2925843"/>
                  <a:pt x="571330" y="2949045"/>
                </a:cubicBezTo>
                <a:cubicBezTo>
                  <a:pt x="420755" y="2972247"/>
                  <a:pt x="200717" y="2936571"/>
                  <a:pt x="0" y="2949045"/>
                </a:cubicBezTo>
                <a:cubicBezTo>
                  <a:pt x="-153" y="2748474"/>
                  <a:pt x="55782" y="2666029"/>
                  <a:pt x="0" y="2418217"/>
                </a:cubicBezTo>
                <a:cubicBezTo>
                  <a:pt x="-55782" y="2170405"/>
                  <a:pt x="28238" y="1981854"/>
                  <a:pt x="0" y="1828408"/>
                </a:cubicBezTo>
                <a:cubicBezTo>
                  <a:pt x="-28238" y="1674962"/>
                  <a:pt x="18647" y="1401389"/>
                  <a:pt x="0" y="1179618"/>
                </a:cubicBezTo>
                <a:cubicBezTo>
                  <a:pt x="-18647" y="957847"/>
                  <a:pt x="30" y="758694"/>
                  <a:pt x="0" y="648790"/>
                </a:cubicBezTo>
                <a:cubicBezTo>
                  <a:pt x="-30" y="538886"/>
                  <a:pt x="17297" y="278704"/>
                  <a:pt x="0" y="0"/>
                </a:cubicBezTo>
                <a:close/>
              </a:path>
              <a:path w="2040465" h="2949045" stroke="0" extrusionOk="0">
                <a:moveTo>
                  <a:pt x="0" y="0"/>
                </a:moveTo>
                <a:cubicBezTo>
                  <a:pt x="100890" y="-21876"/>
                  <a:pt x="326549" y="39074"/>
                  <a:pt x="489712" y="0"/>
                </a:cubicBezTo>
                <a:cubicBezTo>
                  <a:pt x="652875" y="-39074"/>
                  <a:pt x="837789" y="35106"/>
                  <a:pt x="938614" y="0"/>
                </a:cubicBezTo>
                <a:cubicBezTo>
                  <a:pt x="1039439" y="-35106"/>
                  <a:pt x="1285288" y="28349"/>
                  <a:pt x="1489539" y="0"/>
                </a:cubicBezTo>
                <a:cubicBezTo>
                  <a:pt x="1693790" y="-28349"/>
                  <a:pt x="1836346" y="45923"/>
                  <a:pt x="2040465" y="0"/>
                </a:cubicBezTo>
                <a:cubicBezTo>
                  <a:pt x="2087516" y="134035"/>
                  <a:pt x="2013284" y="405852"/>
                  <a:pt x="2040465" y="560319"/>
                </a:cubicBezTo>
                <a:cubicBezTo>
                  <a:pt x="2067646" y="714786"/>
                  <a:pt x="2033437" y="969959"/>
                  <a:pt x="2040465" y="1091147"/>
                </a:cubicBezTo>
                <a:cubicBezTo>
                  <a:pt x="2047493" y="1212335"/>
                  <a:pt x="2003842" y="1487546"/>
                  <a:pt x="2040465" y="1680956"/>
                </a:cubicBezTo>
                <a:cubicBezTo>
                  <a:pt x="2077088" y="1874366"/>
                  <a:pt x="2028506" y="1997166"/>
                  <a:pt x="2040465" y="2270765"/>
                </a:cubicBezTo>
                <a:cubicBezTo>
                  <a:pt x="2052424" y="2544364"/>
                  <a:pt x="1969471" y="2627144"/>
                  <a:pt x="2040465" y="2949045"/>
                </a:cubicBezTo>
                <a:cubicBezTo>
                  <a:pt x="1931183" y="2967047"/>
                  <a:pt x="1725089" y="2943248"/>
                  <a:pt x="1571158" y="2949045"/>
                </a:cubicBezTo>
                <a:cubicBezTo>
                  <a:pt x="1417227" y="2954842"/>
                  <a:pt x="1265997" y="2904819"/>
                  <a:pt x="1061042" y="2949045"/>
                </a:cubicBezTo>
                <a:cubicBezTo>
                  <a:pt x="856087" y="2993271"/>
                  <a:pt x="685735" y="2906567"/>
                  <a:pt x="571330" y="2949045"/>
                </a:cubicBezTo>
                <a:cubicBezTo>
                  <a:pt x="456925" y="2991523"/>
                  <a:pt x="150720" y="2942492"/>
                  <a:pt x="0" y="2949045"/>
                </a:cubicBezTo>
                <a:cubicBezTo>
                  <a:pt x="-575" y="2798794"/>
                  <a:pt x="26240" y="2443313"/>
                  <a:pt x="0" y="2300255"/>
                </a:cubicBezTo>
                <a:cubicBezTo>
                  <a:pt x="-26240" y="2157197"/>
                  <a:pt x="45938" y="1887023"/>
                  <a:pt x="0" y="1651465"/>
                </a:cubicBezTo>
                <a:cubicBezTo>
                  <a:pt x="-45938" y="1415907"/>
                  <a:pt x="36369" y="1223163"/>
                  <a:pt x="0" y="1061656"/>
                </a:cubicBezTo>
                <a:cubicBezTo>
                  <a:pt x="-36369" y="900149"/>
                  <a:pt x="11082" y="401718"/>
                  <a:pt x="0" y="0"/>
                </a:cubicBezTo>
                <a:close/>
              </a:path>
            </a:pathLst>
          </a:custGeom>
          <a:ln w="19050">
            <a:solidFill>
              <a:srgbClr val="002060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sk:type>
                    <ask:lineSketchScribble/>
                  </ask:type>
                </ask:lineSketchStyleProps>
              </a:ext>
            </a:extLst>
          </a:ln>
        </p:spPr>
        <p:txBody>
          <a:bodyPr>
            <a:normAutofit/>
          </a:bodyPr>
          <a:lstStyle/>
          <a:p>
            <a:pPr marL="0" indent="0">
              <a:spcBef>
                <a:spcPts val="400"/>
              </a:spcBef>
              <a:buNone/>
            </a:pPr>
            <a:r>
              <a:rPr lang="ru-RU" sz="2000" dirty="0"/>
              <a:t>Поддерживается языками семейства </a:t>
            </a:r>
            <a:r>
              <a:rPr lang="en-US" sz="2000" dirty="0"/>
              <a:t>JVM:</a:t>
            </a:r>
            <a:endParaRPr lang="ru-RU" sz="2000" dirty="0"/>
          </a:p>
          <a:p>
            <a:r>
              <a:rPr lang="en-US" sz="2000" dirty="0"/>
              <a:t>Java</a:t>
            </a:r>
            <a:endParaRPr lang="ru-RU" sz="2000" dirty="0"/>
          </a:p>
          <a:p>
            <a:r>
              <a:rPr lang="en-US" sz="2000" dirty="0"/>
              <a:t>Kotlin</a:t>
            </a:r>
            <a:endParaRPr lang="ru-RU" sz="2000" dirty="0"/>
          </a:p>
          <a:p>
            <a:r>
              <a:rPr lang="en-US" sz="2000" dirty="0"/>
              <a:t>Groovy</a:t>
            </a:r>
            <a:endParaRPr lang="ru-RU" sz="2000" dirty="0"/>
          </a:p>
          <a:p>
            <a:r>
              <a:rPr lang="en-US" sz="2000" dirty="0"/>
              <a:t>Scala</a:t>
            </a:r>
            <a:endParaRPr lang="ru-RU" sz="2000" dirty="0"/>
          </a:p>
          <a:p>
            <a:r>
              <a:rPr lang="en-US" sz="2000" dirty="0"/>
              <a:t>C# (fork)</a:t>
            </a:r>
          </a:p>
        </p:txBody>
      </p:sp>
      <p:sp>
        <p:nvSpPr>
          <p:cNvPr id="4" name="Объект 2">
            <a:extLst>
              <a:ext uri="{FF2B5EF4-FFF2-40B4-BE49-F238E27FC236}">
                <a16:creationId xmlns:a16="http://schemas.microsoft.com/office/drawing/2014/main" id="{90985AEB-D480-CF17-24FC-A4A95B57144E}"/>
              </a:ext>
            </a:extLst>
          </p:cNvPr>
          <p:cNvSpPr txBox="1">
            <a:spLocks/>
          </p:cNvSpPr>
          <p:nvPr/>
        </p:nvSpPr>
        <p:spPr>
          <a:xfrm>
            <a:off x="838199" y="1690689"/>
            <a:ext cx="8271934" cy="33215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360000">
              <a:buFont typeface="Arial" panose="020B0604020202020204" pitchFamily="34" charset="0"/>
              <a:buNone/>
            </a:pPr>
            <a:r>
              <a:rPr lang="en-US" dirty="0"/>
              <a:t>Spring </a:t>
            </a:r>
            <a:r>
              <a:rPr lang="ru-RU" dirty="0"/>
              <a:t>задумывался и был реализован, как более удобная </a:t>
            </a:r>
            <a:r>
              <a:rPr lang="en-US" dirty="0"/>
              <a:t>Java EE.</a:t>
            </a:r>
            <a:r>
              <a:rPr lang="ru-RU" dirty="0"/>
              <a:t> Плюсы перед </a:t>
            </a:r>
            <a:r>
              <a:rPr lang="en-US" dirty="0"/>
              <a:t>Enterprise Edition:</a:t>
            </a:r>
            <a:endParaRPr lang="ru-RU" dirty="0"/>
          </a:p>
          <a:p>
            <a:pPr marL="0" indent="360000">
              <a:buFont typeface="Arial" panose="020B0604020202020204" pitchFamily="34" charset="0"/>
              <a:buNone/>
            </a:pPr>
            <a:endParaRPr lang="ru-RU" dirty="0"/>
          </a:p>
          <a:p>
            <a:pPr marL="505800" lvl="1"/>
            <a:r>
              <a:rPr lang="en-US" sz="2800" dirty="0"/>
              <a:t>spring </a:t>
            </a:r>
            <a:r>
              <a:rPr lang="ru-RU" sz="2800" dirty="0"/>
              <a:t>совместим с </a:t>
            </a:r>
            <a:r>
              <a:rPr lang="en-US" sz="2800" dirty="0"/>
              <a:t>Java EE</a:t>
            </a:r>
            <a:r>
              <a:rPr lang="ru-RU" sz="2800" dirty="0"/>
              <a:t> (но не наоборот)</a:t>
            </a:r>
            <a:r>
              <a:rPr lang="en-US" sz="2800" dirty="0"/>
              <a:t>;</a:t>
            </a:r>
            <a:endParaRPr lang="ru-RU" sz="2800" dirty="0"/>
          </a:p>
          <a:p>
            <a:pPr marL="505800" lvl="1"/>
            <a:r>
              <a:rPr lang="ru-RU" sz="2800" dirty="0"/>
              <a:t>разделен на проекты, (</a:t>
            </a:r>
            <a:r>
              <a:rPr lang="en-US" sz="2800" dirty="0"/>
              <a:t>MVC, Data </a:t>
            </a:r>
            <a:r>
              <a:rPr lang="ru-RU" sz="2800" dirty="0"/>
              <a:t>и пр.). Можно подключить только нужное</a:t>
            </a:r>
            <a:r>
              <a:rPr lang="en-US" sz="2800" dirty="0"/>
              <a:t>;</a:t>
            </a:r>
            <a:endParaRPr lang="ru-RU" sz="2800" dirty="0"/>
          </a:p>
          <a:p>
            <a:pPr marL="505800" lvl="1"/>
            <a:r>
              <a:rPr lang="ru-RU" sz="2800" dirty="0"/>
              <a:t>активно поддерживается сообществом</a:t>
            </a:r>
            <a:r>
              <a:rPr lang="en-US" sz="2800" dirty="0"/>
              <a:t>.</a:t>
            </a:r>
          </a:p>
          <a:p>
            <a:pPr marL="0" indent="0">
              <a:buNone/>
            </a:pPr>
            <a:endParaRPr lang="en-US" dirty="0"/>
          </a:p>
          <a:p>
            <a:endParaRPr lang="ru-RU" dirty="0"/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34F4C92C-475C-3D6B-CB94-C745ABF1151E}"/>
              </a:ext>
            </a:extLst>
          </p:cNvPr>
          <p:cNvSpPr txBox="1">
            <a:spLocks/>
          </p:cNvSpPr>
          <p:nvPr/>
        </p:nvSpPr>
        <p:spPr>
          <a:xfrm>
            <a:off x="838196" y="5334526"/>
            <a:ext cx="10515599" cy="1158349"/>
          </a:xfrm>
          <a:custGeom>
            <a:avLst/>
            <a:gdLst>
              <a:gd name="connsiteX0" fmla="*/ 0 w 10515599"/>
              <a:gd name="connsiteY0" fmla="*/ 0 h 1158349"/>
              <a:gd name="connsiteX1" fmla="*/ 794512 w 10515599"/>
              <a:gd name="connsiteY1" fmla="*/ 0 h 1158349"/>
              <a:gd name="connsiteX2" fmla="*/ 1589024 w 10515599"/>
              <a:gd name="connsiteY2" fmla="*/ 0 h 1158349"/>
              <a:gd name="connsiteX3" fmla="*/ 2278380 w 10515599"/>
              <a:gd name="connsiteY3" fmla="*/ 0 h 1158349"/>
              <a:gd name="connsiteX4" fmla="*/ 2967736 w 10515599"/>
              <a:gd name="connsiteY4" fmla="*/ 0 h 1158349"/>
              <a:gd name="connsiteX5" fmla="*/ 3236468 w 10515599"/>
              <a:gd name="connsiteY5" fmla="*/ 0 h 1158349"/>
              <a:gd name="connsiteX6" fmla="*/ 3820668 w 10515599"/>
              <a:gd name="connsiteY6" fmla="*/ 0 h 1158349"/>
              <a:gd name="connsiteX7" fmla="*/ 4510024 w 10515599"/>
              <a:gd name="connsiteY7" fmla="*/ 0 h 1158349"/>
              <a:gd name="connsiteX8" fmla="*/ 4989068 w 10515599"/>
              <a:gd name="connsiteY8" fmla="*/ 0 h 1158349"/>
              <a:gd name="connsiteX9" fmla="*/ 5468111 w 10515599"/>
              <a:gd name="connsiteY9" fmla="*/ 0 h 1158349"/>
              <a:gd name="connsiteX10" fmla="*/ 5841999 w 10515599"/>
              <a:gd name="connsiteY10" fmla="*/ 0 h 1158349"/>
              <a:gd name="connsiteX11" fmla="*/ 6110731 w 10515599"/>
              <a:gd name="connsiteY11" fmla="*/ 0 h 1158349"/>
              <a:gd name="connsiteX12" fmla="*/ 6800087 w 10515599"/>
              <a:gd name="connsiteY12" fmla="*/ 0 h 1158349"/>
              <a:gd name="connsiteX13" fmla="*/ 7489443 w 10515599"/>
              <a:gd name="connsiteY13" fmla="*/ 0 h 1158349"/>
              <a:gd name="connsiteX14" fmla="*/ 7863331 w 10515599"/>
              <a:gd name="connsiteY14" fmla="*/ 0 h 1158349"/>
              <a:gd name="connsiteX15" fmla="*/ 8342375 w 10515599"/>
              <a:gd name="connsiteY15" fmla="*/ 0 h 1158349"/>
              <a:gd name="connsiteX16" fmla="*/ 8926575 w 10515599"/>
              <a:gd name="connsiteY16" fmla="*/ 0 h 1158349"/>
              <a:gd name="connsiteX17" fmla="*/ 9510775 w 10515599"/>
              <a:gd name="connsiteY17" fmla="*/ 0 h 1158349"/>
              <a:gd name="connsiteX18" fmla="*/ 9779507 w 10515599"/>
              <a:gd name="connsiteY18" fmla="*/ 0 h 1158349"/>
              <a:gd name="connsiteX19" fmla="*/ 10515599 w 10515599"/>
              <a:gd name="connsiteY19" fmla="*/ 0 h 1158349"/>
              <a:gd name="connsiteX20" fmla="*/ 10515599 w 10515599"/>
              <a:gd name="connsiteY20" fmla="*/ 602341 h 1158349"/>
              <a:gd name="connsiteX21" fmla="*/ 10515599 w 10515599"/>
              <a:gd name="connsiteY21" fmla="*/ 1158349 h 1158349"/>
              <a:gd name="connsiteX22" fmla="*/ 10246867 w 10515599"/>
              <a:gd name="connsiteY22" fmla="*/ 1158349 h 1158349"/>
              <a:gd name="connsiteX23" fmla="*/ 9452355 w 10515599"/>
              <a:gd name="connsiteY23" fmla="*/ 1158349 h 1158349"/>
              <a:gd name="connsiteX24" fmla="*/ 9078467 w 10515599"/>
              <a:gd name="connsiteY24" fmla="*/ 1158349 h 1158349"/>
              <a:gd name="connsiteX25" fmla="*/ 8389111 w 10515599"/>
              <a:gd name="connsiteY25" fmla="*/ 1158349 h 1158349"/>
              <a:gd name="connsiteX26" fmla="*/ 7594599 w 10515599"/>
              <a:gd name="connsiteY26" fmla="*/ 1158349 h 1158349"/>
              <a:gd name="connsiteX27" fmla="*/ 7010399 w 10515599"/>
              <a:gd name="connsiteY27" fmla="*/ 1158349 h 1158349"/>
              <a:gd name="connsiteX28" fmla="*/ 6321043 w 10515599"/>
              <a:gd name="connsiteY28" fmla="*/ 1158349 h 1158349"/>
              <a:gd name="connsiteX29" fmla="*/ 5526531 w 10515599"/>
              <a:gd name="connsiteY29" fmla="*/ 1158349 h 1158349"/>
              <a:gd name="connsiteX30" fmla="*/ 5257800 w 10515599"/>
              <a:gd name="connsiteY30" fmla="*/ 1158349 h 1158349"/>
              <a:gd name="connsiteX31" fmla="*/ 4463288 w 10515599"/>
              <a:gd name="connsiteY31" fmla="*/ 1158349 h 1158349"/>
              <a:gd name="connsiteX32" fmla="*/ 3984244 w 10515599"/>
              <a:gd name="connsiteY32" fmla="*/ 1158349 h 1158349"/>
              <a:gd name="connsiteX33" fmla="*/ 3715512 w 10515599"/>
              <a:gd name="connsiteY33" fmla="*/ 1158349 h 1158349"/>
              <a:gd name="connsiteX34" fmla="*/ 3446780 w 10515599"/>
              <a:gd name="connsiteY34" fmla="*/ 1158349 h 1158349"/>
              <a:gd name="connsiteX35" fmla="*/ 2652268 w 10515599"/>
              <a:gd name="connsiteY35" fmla="*/ 1158349 h 1158349"/>
              <a:gd name="connsiteX36" fmla="*/ 2383536 w 10515599"/>
              <a:gd name="connsiteY36" fmla="*/ 1158349 h 1158349"/>
              <a:gd name="connsiteX37" fmla="*/ 1589024 w 10515599"/>
              <a:gd name="connsiteY37" fmla="*/ 1158349 h 1158349"/>
              <a:gd name="connsiteX38" fmla="*/ 794512 w 10515599"/>
              <a:gd name="connsiteY38" fmla="*/ 1158349 h 1158349"/>
              <a:gd name="connsiteX39" fmla="*/ 0 w 10515599"/>
              <a:gd name="connsiteY39" fmla="*/ 1158349 h 1158349"/>
              <a:gd name="connsiteX40" fmla="*/ 0 w 10515599"/>
              <a:gd name="connsiteY40" fmla="*/ 590758 h 1158349"/>
              <a:gd name="connsiteX41" fmla="*/ 0 w 10515599"/>
              <a:gd name="connsiteY41" fmla="*/ 0 h 1158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10515599" h="1158349" fill="none" extrusionOk="0">
                <a:moveTo>
                  <a:pt x="0" y="0"/>
                </a:moveTo>
                <a:cubicBezTo>
                  <a:pt x="266772" y="-15903"/>
                  <a:pt x="508395" y="48864"/>
                  <a:pt x="794512" y="0"/>
                </a:cubicBezTo>
                <a:cubicBezTo>
                  <a:pt x="1080629" y="-48864"/>
                  <a:pt x="1263737" y="75551"/>
                  <a:pt x="1589024" y="0"/>
                </a:cubicBezTo>
                <a:cubicBezTo>
                  <a:pt x="1914311" y="-75551"/>
                  <a:pt x="2035293" y="74779"/>
                  <a:pt x="2278380" y="0"/>
                </a:cubicBezTo>
                <a:cubicBezTo>
                  <a:pt x="2521467" y="-74779"/>
                  <a:pt x="2681911" y="81080"/>
                  <a:pt x="2967736" y="0"/>
                </a:cubicBezTo>
                <a:cubicBezTo>
                  <a:pt x="3253561" y="-81080"/>
                  <a:pt x="3156392" y="25493"/>
                  <a:pt x="3236468" y="0"/>
                </a:cubicBezTo>
                <a:cubicBezTo>
                  <a:pt x="3316544" y="-25493"/>
                  <a:pt x="3552704" y="60048"/>
                  <a:pt x="3820668" y="0"/>
                </a:cubicBezTo>
                <a:cubicBezTo>
                  <a:pt x="4088632" y="-60048"/>
                  <a:pt x="4237691" y="46729"/>
                  <a:pt x="4510024" y="0"/>
                </a:cubicBezTo>
                <a:cubicBezTo>
                  <a:pt x="4782357" y="-46729"/>
                  <a:pt x="4762902" y="38351"/>
                  <a:pt x="4989068" y="0"/>
                </a:cubicBezTo>
                <a:cubicBezTo>
                  <a:pt x="5215234" y="-38351"/>
                  <a:pt x="5258497" y="53572"/>
                  <a:pt x="5468111" y="0"/>
                </a:cubicBezTo>
                <a:cubicBezTo>
                  <a:pt x="5677725" y="-53572"/>
                  <a:pt x="5747998" y="39261"/>
                  <a:pt x="5841999" y="0"/>
                </a:cubicBezTo>
                <a:cubicBezTo>
                  <a:pt x="5936000" y="-39261"/>
                  <a:pt x="6053361" y="27979"/>
                  <a:pt x="6110731" y="0"/>
                </a:cubicBezTo>
                <a:cubicBezTo>
                  <a:pt x="6168101" y="-27979"/>
                  <a:pt x="6603748" y="55783"/>
                  <a:pt x="6800087" y="0"/>
                </a:cubicBezTo>
                <a:cubicBezTo>
                  <a:pt x="6996426" y="-55783"/>
                  <a:pt x="7302350" y="30075"/>
                  <a:pt x="7489443" y="0"/>
                </a:cubicBezTo>
                <a:cubicBezTo>
                  <a:pt x="7676536" y="-30075"/>
                  <a:pt x="7787500" y="1538"/>
                  <a:pt x="7863331" y="0"/>
                </a:cubicBezTo>
                <a:cubicBezTo>
                  <a:pt x="7939162" y="-1538"/>
                  <a:pt x="8118246" y="37289"/>
                  <a:pt x="8342375" y="0"/>
                </a:cubicBezTo>
                <a:cubicBezTo>
                  <a:pt x="8566504" y="-37289"/>
                  <a:pt x="8660082" y="48043"/>
                  <a:pt x="8926575" y="0"/>
                </a:cubicBezTo>
                <a:cubicBezTo>
                  <a:pt x="9193068" y="-48043"/>
                  <a:pt x="9275886" y="52835"/>
                  <a:pt x="9510775" y="0"/>
                </a:cubicBezTo>
                <a:cubicBezTo>
                  <a:pt x="9745664" y="-52835"/>
                  <a:pt x="9690506" y="16243"/>
                  <a:pt x="9779507" y="0"/>
                </a:cubicBezTo>
                <a:cubicBezTo>
                  <a:pt x="9868508" y="-16243"/>
                  <a:pt x="10365030" y="23526"/>
                  <a:pt x="10515599" y="0"/>
                </a:cubicBezTo>
                <a:cubicBezTo>
                  <a:pt x="10515992" y="262480"/>
                  <a:pt x="10446282" y="405378"/>
                  <a:pt x="10515599" y="602341"/>
                </a:cubicBezTo>
                <a:cubicBezTo>
                  <a:pt x="10584916" y="799304"/>
                  <a:pt x="10454294" y="988540"/>
                  <a:pt x="10515599" y="1158349"/>
                </a:cubicBezTo>
                <a:cubicBezTo>
                  <a:pt x="10434602" y="1187249"/>
                  <a:pt x="10347090" y="1155932"/>
                  <a:pt x="10246867" y="1158349"/>
                </a:cubicBezTo>
                <a:cubicBezTo>
                  <a:pt x="10146644" y="1160766"/>
                  <a:pt x="9821436" y="1129197"/>
                  <a:pt x="9452355" y="1158349"/>
                </a:cubicBezTo>
                <a:cubicBezTo>
                  <a:pt x="9083274" y="1187501"/>
                  <a:pt x="9238080" y="1115448"/>
                  <a:pt x="9078467" y="1158349"/>
                </a:cubicBezTo>
                <a:cubicBezTo>
                  <a:pt x="8918854" y="1201250"/>
                  <a:pt x="8547017" y="1128439"/>
                  <a:pt x="8389111" y="1158349"/>
                </a:cubicBezTo>
                <a:cubicBezTo>
                  <a:pt x="8231205" y="1188259"/>
                  <a:pt x="7849397" y="1074909"/>
                  <a:pt x="7594599" y="1158349"/>
                </a:cubicBezTo>
                <a:cubicBezTo>
                  <a:pt x="7339801" y="1241789"/>
                  <a:pt x="7231006" y="1131551"/>
                  <a:pt x="7010399" y="1158349"/>
                </a:cubicBezTo>
                <a:cubicBezTo>
                  <a:pt x="6789792" y="1185147"/>
                  <a:pt x="6609251" y="1091663"/>
                  <a:pt x="6321043" y="1158349"/>
                </a:cubicBezTo>
                <a:cubicBezTo>
                  <a:pt x="6032835" y="1225035"/>
                  <a:pt x="5770482" y="1074694"/>
                  <a:pt x="5526531" y="1158349"/>
                </a:cubicBezTo>
                <a:cubicBezTo>
                  <a:pt x="5282580" y="1242004"/>
                  <a:pt x="5318104" y="1126872"/>
                  <a:pt x="5257800" y="1158349"/>
                </a:cubicBezTo>
                <a:cubicBezTo>
                  <a:pt x="5197496" y="1189826"/>
                  <a:pt x="4787561" y="1074438"/>
                  <a:pt x="4463288" y="1158349"/>
                </a:cubicBezTo>
                <a:cubicBezTo>
                  <a:pt x="4139015" y="1242260"/>
                  <a:pt x="4100268" y="1148762"/>
                  <a:pt x="3984244" y="1158349"/>
                </a:cubicBezTo>
                <a:cubicBezTo>
                  <a:pt x="3868220" y="1167936"/>
                  <a:pt x="3788992" y="1151364"/>
                  <a:pt x="3715512" y="1158349"/>
                </a:cubicBezTo>
                <a:cubicBezTo>
                  <a:pt x="3642032" y="1165334"/>
                  <a:pt x="3553405" y="1137103"/>
                  <a:pt x="3446780" y="1158349"/>
                </a:cubicBezTo>
                <a:cubicBezTo>
                  <a:pt x="3340155" y="1179595"/>
                  <a:pt x="2974837" y="1124927"/>
                  <a:pt x="2652268" y="1158349"/>
                </a:cubicBezTo>
                <a:cubicBezTo>
                  <a:pt x="2329699" y="1191771"/>
                  <a:pt x="2461637" y="1154514"/>
                  <a:pt x="2383536" y="1158349"/>
                </a:cubicBezTo>
                <a:cubicBezTo>
                  <a:pt x="2305435" y="1162184"/>
                  <a:pt x="1912447" y="1153297"/>
                  <a:pt x="1589024" y="1158349"/>
                </a:cubicBezTo>
                <a:cubicBezTo>
                  <a:pt x="1265601" y="1163401"/>
                  <a:pt x="1026805" y="1074855"/>
                  <a:pt x="794512" y="1158349"/>
                </a:cubicBezTo>
                <a:cubicBezTo>
                  <a:pt x="562219" y="1241843"/>
                  <a:pt x="188054" y="1093047"/>
                  <a:pt x="0" y="1158349"/>
                </a:cubicBezTo>
                <a:cubicBezTo>
                  <a:pt x="-31133" y="1018593"/>
                  <a:pt x="3529" y="740525"/>
                  <a:pt x="0" y="590758"/>
                </a:cubicBezTo>
                <a:cubicBezTo>
                  <a:pt x="-3529" y="440991"/>
                  <a:pt x="53111" y="244922"/>
                  <a:pt x="0" y="0"/>
                </a:cubicBezTo>
                <a:close/>
              </a:path>
              <a:path w="10515599" h="1158349" stroke="0" extrusionOk="0">
                <a:moveTo>
                  <a:pt x="0" y="0"/>
                </a:moveTo>
                <a:cubicBezTo>
                  <a:pt x="162844" y="-9639"/>
                  <a:pt x="329079" y="22964"/>
                  <a:pt x="479044" y="0"/>
                </a:cubicBezTo>
                <a:cubicBezTo>
                  <a:pt x="629009" y="-22964"/>
                  <a:pt x="784669" y="38867"/>
                  <a:pt x="1063244" y="0"/>
                </a:cubicBezTo>
                <a:cubicBezTo>
                  <a:pt x="1341819" y="-38867"/>
                  <a:pt x="1223093" y="18933"/>
                  <a:pt x="1331976" y="0"/>
                </a:cubicBezTo>
                <a:cubicBezTo>
                  <a:pt x="1440859" y="-18933"/>
                  <a:pt x="1788284" y="3518"/>
                  <a:pt x="1916176" y="0"/>
                </a:cubicBezTo>
                <a:cubicBezTo>
                  <a:pt x="2044068" y="-3518"/>
                  <a:pt x="2243036" y="17004"/>
                  <a:pt x="2395220" y="0"/>
                </a:cubicBezTo>
                <a:cubicBezTo>
                  <a:pt x="2547404" y="-17004"/>
                  <a:pt x="2532452" y="3640"/>
                  <a:pt x="2663952" y="0"/>
                </a:cubicBezTo>
                <a:cubicBezTo>
                  <a:pt x="2795452" y="-3640"/>
                  <a:pt x="3040362" y="61985"/>
                  <a:pt x="3248152" y="0"/>
                </a:cubicBezTo>
                <a:cubicBezTo>
                  <a:pt x="3455942" y="-61985"/>
                  <a:pt x="3622236" y="79610"/>
                  <a:pt x="3937508" y="0"/>
                </a:cubicBezTo>
                <a:cubicBezTo>
                  <a:pt x="4252780" y="-79610"/>
                  <a:pt x="4368402" y="64546"/>
                  <a:pt x="4732020" y="0"/>
                </a:cubicBezTo>
                <a:cubicBezTo>
                  <a:pt x="5095638" y="-64546"/>
                  <a:pt x="4900343" y="9285"/>
                  <a:pt x="5000752" y="0"/>
                </a:cubicBezTo>
                <a:cubicBezTo>
                  <a:pt x="5101161" y="-9285"/>
                  <a:pt x="5354046" y="65984"/>
                  <a:pt x="5690107" y="0"/>
                </a:cubicBezTo>
                <a:cubicBezTo>
                  <a:pt x="6026168" y="-65984"/>
                  <a:pt x="6272453" y="48954"/>
                  <a:pt x="6484619" y="0"/>
                </a:cubicBezTo>
                <a:cubicBezTo>
                  <a:pt x="6696785" y="-48954"/>
                  <a:pt x="7021547" y="43538"/>
                  <a:pt x="7173975" y="0"/>
                </a:cubicBezTo>
                <a:cubicBezTo>
                  <a:pt x="7326403" y="-43538"/>
                  <a:pt x="7464031" y="30348"/>
                  <a:pt x="7547863" y="0"/>
                </a:cubicBezTo>
                <a:cubicBezTo>
                  <a:pt x="7631695" y="-30348"/>
                  <a:pt x="7801747" y="19760"/>
                  <a:pt x="7921751" y="0"/>
                </a:cubicBezTo>
                <a:cubicBezTo>
                  <a:pt x="8041755" y="-19760"/>
                  <a:pt x="8126625" y="43331"/>
                  <a:pt x="8295639" y="0"/>
                </a:cubicBezTo>
                <a:cubicBezTo>
                  <a:pt x="8464653" y="-43331"/>
                  <a:pt x="8511948" y="39554"/>
                  <a:pt x="8669527" y="0"/>
                </a:cubicBezTo>
                <a:cubicBezTo>
                  <a:pt x="8827106" y="-39554"/>
                  <a:pt x="9010789" y="58337"/>
                  <a:pt x="9253727" y="0"/>
                </a:cubicBezTo>
                <a:cubicBezTo>
                  <a:pt x="9496665" y="-58337"/>
                  <a:pt x="9754513" y="55231"/>
                  <a:pt x="9943083" y="0"/>
                </a:cubicBezTo>
                <a:cubicBezTo>
                  <a:pt x="10131653" y="-55231"/>
                  <a:pt x="10321110" y="34908"/>
                  <a:pt x="10515599" y="0"/>
                </a:cubicBezTo>
                <a:cubicBezTo>
                  <a:pt x="10555057" y="178799"/>
                  <a:pt x="10506209" y="322555"/>
                  <a:pt x="10515599" y="544424"/>
                </a:cubicBezTo>
                <a:cubicBezTo>
                  <a:pt x="10524989" y="766293"/>
                  <a:pt x="10490423" y="919937"/>
                  <a:pt x="10515599" y="1158349"/>
                </a:cubicBezTo>
                <a:cubicBezTo>
                  <a:pt x="10284448" y="1240658"/>
                  <a:pt x="10097553" y="1068691"/>
                  <a:pt x="9721087" y="1158349"/>
                </a:cubicBezTo>
                <a:cubicBezTo>
                  <a:pt x="9344621" y="1248007"/>
                  <a:pt x="9448140" y="1151859"/>
                  <a:pt x="9347199" y="1158349"/>
                </a:cubicBezTo>
                <a:cubicBezTo>
                  <a:pt x="9246258" y="1164839"/>
                  <a:pt x="9046154" y="1120488"/>
                  <a:pt x="8868155" y="1158349"/>
                </a:cubicBezTo>
                <a:cubicBezTo>
                  <a:pt x="8690156" y="1196210"/>
                  <a:pt x="8729487" y="1128362"/>
                  <a:pt x="8599423" y="1158349"/>
                </a:cubicBezTo>
                <a:cubicBezTo>
                  <a:pt x="8469359" y="1188336"/>
                  <a:pt x="8446984" y="1144538"/>
                  <a:pt x="8330691" y="1158349"/>
                </a:cubicBezTo>
                <a:cubicBezTo>
                  <a:pt x="8214398" y="1172160"/>
                  <a:pt x="7921735" y="1077409"/>
                  <a:pt x="7536179" y="1158349"/>
                </a:cubicBezTo>
                <a:cubicBezTo>
                  <a:pt x="7150623" y="1239289"/>
                  <a:pt x="7354083" y="1135270"/>
                  <a:pt x="7267447" y="1158349"/>
                </a:cubicBezTo>
                <a:cubicBezTo>
                  <a:pt x="7180811" y="1181428"/>
                  <a:pt x="6838059" y="1143783"/>
                  <a:pt x="6683247" y="1158349"/>
                </a:cubicBezTo>
                <a:cubicBezTo>
                  <a:pt x="6528435" y="1172915"/>
                  <a:pt x="6263717" y="1095000"/>
                  <a:pt x="6099047" y="1158349"/>
                </a:cubicBezTo>
                <a:cubicBezTo>
                  <a:pt x="5934377" y="1221698"/>
                  <a:pt x="5634813" y="1122447"/>
                  <a:pt x="5304535" y="1158349"/>
                </a:cubicBezTo>
                <a:cubicBezTo>
                  <a:pt x="4974257" y="1194251"/>
                  <a:pt x="4955946" y="1154399"/>
                  <a:pt x="4825492" y="1158349"/>
                </a:cubicBezTo>
                <a:cubicBezTo>
                  <a:pt x="4695038" y="1162299"/>
                  <a:pt x="4689670" y="1135315"/>
                  <a:pt x="4556760" y="1158349"/>
                </a:cubicBezTo>
                <a:cubicBezTo>
                  <a:pt x="4423850" y="1181383"/>
                  <a:pt x="4397964" y="1152778"/>
                  <a:pt x="4288028" y="1158349"/>
                </a:cubicBezTo>
                <a:cubicBezTo>
                  <a:pt x="4178092" y="1163920"/>
                  <a:pt x="4077565" y="1134702"/>
                  <a:pt x="3914140" y="1158349"/>
                </a:cubicBezTo>
                <a:cubicBezTo>
                  <a:pt x="3750715" y="1181996"/>
                  <a:pt x="3303824" y="1154014"/>
                  <a:pt x="3119628" y="1158349"/>
                </a:cubicBezTo>
                <a:cubicBezTo>
                  <a:pt x="2935432" y="1162684"/>
                  <a:pt x="2843674" y="1131531"/>
                  <a:pt x="2640584" y="1158349"/>
                </a:cubicBezTo>
                <a:cubicBezTo>
                  <a:pt x="2437494" y="1185167"/>
                  <a:pt x="2108063" y="1097193"/>
                  <a:pt x="1951228" y="1158349"/>
                </a:cubicBezTo>
                <a:cubicBezTo>
                  <a:pt x="1794393" y="1219505"/>
                  <a:pt x="1456453" y="1129427"/>
                  <a:pt x="1261872" y="1158349"/>
                </a:cubicBezTo>
                <a:cubicBezTo>
                  <a:pt x="1067291" y="1187271"/>
                  <a:pt x="1069162" y="1151485"/>
                  <a:pt x="993140" y="1158349"/>
                </a:cubicBezTo>
                <a:cubicBezTo>
                  <a:pt x="917118" y="1165213"/>
                  <a:pt x="702583" y="1133587"/>
                  <a:pt x="619252" y="1158349"/>
                </a:cubicBezTo>
                <a:cubicBezTo>
                  <a:pt x="535921" y="1183111"/>
                  <a:pt x="223083" y="1127374"/>
                  <a:pt x="0" y="1158349"/>
                </a:cubicBezTo>
                <a:cubicBezTo>
                  <a:pt x="-37628" y="998533"/>
                  <a:pt x="48562" y="849592"/>
                  <a:pt x="0" y="567591"/>
                </a:cubicBezTo>
                <a:cubicBezTo>
                  <a:pt x="-48562" y="285590"/>
                  <a:pt x="20268" y="255175"/>
                  <a:pt x="0" y="0"/>
                </a:cubicBezTo>
                <a:close/>
              </a:path>
            </a:pathLst>
          </a:custGeom>
          <a:ln w="19050">
            <a:noFill/>
            <a:extLst>
              <a:ext uri="{C807C97D-BFC1-408E-A445-0C87EB9F89A2}">
                <ask:lineSketchStyleProps xmlns:ask="http://schemas.microsoft.com/office/drawing/2018/sketchyshapes" sd="1279028317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360000">
              <a:buFont typeface="Arial" panose="020B0604020202020204" pitchFamily="34" charset="0"/>
              <a:buNone/>
            </a:pPr>
            <a:r>
              <a:rPr lang="ru-RU" dirty="0"/>
              <a:t>Такое название имеет, потому что является олицетворением весны, новой жизни, пришедшей на смену зиме, (</a:t>
            </a:r>
            <a:r>
              <a:rPr lang="en-US" dirty="0"/>
              <a:t>Java EE</a:t>
            </a:r>
            <a:r>
              <a:rPr lang="ru-RU" dirty="0"/>
              <a:t>)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7024195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81ED57-DA46-45CB-B65E-6F836DF5D6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3AE83FC-D6D6-05A6-A3AE-F8851D7860A6}"/>
              </a:ext>
            </a:extLst>
          </p:cNvPr>
          <p:cNvSpPr txBox="1">
            <a:spLocks/>
          </p:cNvSpPr>
          <p:nvPr/>
        </p:nvSpPr>
        <p:spPr>
          <a:xfrm>
            <a:off x="360000" y="179999"/>
            <a:ext cx="11473198" cy="72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dirty="0"/>
              <a:t>Пример</a:t>
            </a:r>
            <a:endParaRPr lang="ru-RU" dirty="0"/>
          </a:p>
        </p:txBody>
      </p:sp>
      <p:sp>
        <p:nvSpPr>
          <p:cNvPr id="9" name="Объект 2">
            <a:extLst>
              <a:ext uri="{FF2B5EF4-FFF2-40B4-BE49-F238E27FC236}">
                <a16:creationId xmlns:a16="http://schemas.microsoft.com/office/drawing/2014/main" id="{03A2CA58-3EAA-512A-A86F-99040F71FBC3}"/>
              </a:ext>
            </a:extLst>
          </p:cNvPr>
          <p:cNvSpPr txBox="1">
            <a:spLocks/>
          </p:cNvSpPr>
          <p:nvPr/>
        </p:nvSpPr>
        <p:spPr>
          <a:xfrm>
            <a:off x="359998" y="1260000"/>
            <a:ext cx="11473200" cy="5238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" sz="1600" dirty="0">
                <a:solidFill>
                  <a:schemeClr val="accent2">
                    <a:lumMod val="75000"/>
                  </a:scheme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@Component</a:t>
            </a:r>
          </a:p>
          <a:p>
            <a:pPr marL="0" indent="0">
              <a:buNone/>
            </a:pPr>
            <a:r>
              <a:rPr lang="en" sz="1600" dirty="0">
                <a:solidFill>
                  <a:schemeClr val="accent2">
                    <a:lumMod val="75000"/>
                  </a:scheme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@Scope</a:t>
            </a:r>
            <a:r>
              <a:rPr lang="en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" sz="1600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ConfigurableBeanFactory</a:t>
            </a:r>
            <a:r>
              <a:rPr lang="en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" sz="1600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SCOPE_PROTOTYPE</a:t>
            </a:r>
            <a:r>
              <a:rPr lang="en" sz="16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" sz="1600" b="1" dirty="0">
                <a:solidFill>
                  <a:srgbClr val="8959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sz="1600" b="1" dirty="0">
                <a:solidFill>
                  <a:srgbClr val="8959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sz="1600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MyBean</a:t>
            </a:r>
            <a:r>
              <a:rPr lang="en" sz="1600" dirty="0"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  <a:br>
              <a:rPr lang="en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" sz="16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" sz="1600" dirty="0">
                <a:solidFill>
                  <a:schemeClr val="accent2">
                    <a:lumMod val="75000"/>
                  </a:scheme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@</a:t>
            </a:r>
            <a:r>
              <a:rPr lang="en" sz="1600" dirty="0" err="1">
                <a:solidFill>
                  <a:schemeClr val="accent2">
                    <a:lumMod val="75000"/>
                  </a:scheme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InjectRandomInt</a:t>
            </a:r>
            <a:endParaRPr lang="en" sz="1600" dirty="0">
              <a:solidFill>
                <a:schemeClr val="accent2">
                  <a:lumMod val="75000"/>
                </a:schemeClr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" sz="1600" b="1" dirty="0">
                <a:solidFill>
                  <a:srgbClr val="8959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	private</a:t>
            </a:r>
            <a:r>
              <a:rPr lang="en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sz="1600" b="1" dirty="0">
                <a:solidFill>
                  <a:srgbClr val="8959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sz="16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value1</a:t>
            </a:r>
            <a:r>
              <a:rPr lang="en" sz="16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" sz="16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" sz="1600" dirty="0">
                <a:solidFill>
                  <a:schemeClr val="accent2">
                    <a:lumMod val="75000"/>
                  </a:scheme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@</a:t>
            </a:r>
            <a:r>
              <a:rPr lang="en" sz="1600" dirty="0" err="1">
                <a:solidFill>
                  <a:schemeClr val="accent2">
                    <a:lumMod val="75000"/>
                  </a:scheme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InjectRandomInt</a:t>
            </a:r>
            <a:r>
              <a:rPr lang="en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" sz="16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min</a:t>
            </a:r>
            <a:r>
              <a:rPr lang="en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sz="16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sz="1600" dirty="0">
                <a:solidFill>
                  <a:schemeClr val="accent2">
                    <a:lumMod val="75000"/>
                  </a:scheme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100</a:t>
            </a:r>
            <a:r>
              <a:rPr lang="en" sz="16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" sz="16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max</a:t>
            </a:r>
            <a:r>
              <a:rPr lang="en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sz="16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sz="1600" dirty="0">
                <a:solidFill>
                  <a:schemeClr val="accent2">
                    <a:lumMod val="75000"/>
                  </a:scheme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200</a:t>
            </a:r>
            <a:r>
              <a:rPr lang="en" sz="16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" sz="1600" b="1" dirty="0">
                <a:solidFill>
                  <a:srgbClr val="8959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	private</a:t>
            </a:r>
            <a:r>
              <a:rPr lang="en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sz="1600" b="1" dirty="0">
                <a:solidFill>
                  <a:srgbClr val="8959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sz="16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value2</a:t>
            </a:r>
            <a:r>
              <a:rPr lang="en" sz="16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" sz="1600" b="1" dirty="0">
                <a:solidFill>
                  <a:srgbClr val="8959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	private</a:t>
            </a:r>
            <a:r>
              <a:rPr lang="en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sz="1600" b="1" dirty="0">
                <a:solidFill>
                  <a:srgbClr val="8959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sz="16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value3</a:t>
            </a:r>
            <a:r>
              <a:rPr lang="en" sz="16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" sz="16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b="0" i="0" dirty="0">
                <a:solidFill>
                  <a:srgbClr val="001F60"/>
                </a:solidFill>
                <a:effectLst/>
                <a:latin typeface="+mn-lt"/>
              </a:rPr>
              <a:t>В итоге, все бины типа </a:t>
            </a:r>
            <a:r>
              <a:rPr lang="en" b="0" dirty="0" err="1">
                <a:solidFill>
                  <a:srgbClr val="001F60"/>
                </a:solidFill>
                <a:effectLst/>
                <a:latin typeface="+mn-lt"/>
              </a:rPr>
              <a:t>MyBean</a:t>
            </a:r>
            <a:r>
              <a:rPr lang="en" b="0" i="1" dirty="0">
                <a:solidFill>
                  <a:srgbClr val="001F60"/>
                </a:solidFill>
                <a:effectLst/>
                <a:latin typeface="+mn-lt"/>
              </a:rPr>
              <a:t> </a:t>
            </a:r>
            <a:r>
              <a:rPr lang="ru-RU" b="0" i="0" dirty="0">
                <a:solidFill>
                  <a:srgbClr val="001F60"/>
                </a:solidFill>
                <a:effectLst/>
                <a:latin typeface="+mn-lt"/>
              </a:rPr>
              <a:t>будут создаваться</a:t>
            </a:r>
            <a:r>
              <a:rPr lang="en-US" b="0" i="0" dirty="0">
                <a:solidFill>
                  <a:srgbClr val="001F60"/>
                </a:solidFill>
                <a:effectLst/>
                <a:latin typeface="+mn-lt"/>
              </a:rPr>
              <a:t> </a:t>
            </a:r>
            <a:r>
              <a:rPr lang="ru-RU" b="0" i="0" dirty="0">
                <a:solidFill>
                  <a:srgbClr val="001F60"/>
                </a:solidFill>
                <a:effectLst/>
                <a:latin typeface="+mn-lt"/>
              </a:rPr>
              <a:t>с уже проинициализированными</a:t>
            </a:r>
            <a:r>
              <a:rPr lang="en-US" b="0" i="0" dirty="0">
                <a:solidFill>
                  <a:srgbClr val="001F60"/>
                </a:solidFill>
                <a:effectLst/>
                <a:latin typeface="+mn-lt"/>
              </a:rPr>
              <a:t> </a:t>
            </a:r>
            <a:r>
              <a:rPr lang="ru-RU" b="0" i="0" dirty="0">
                <a:solidFill>
                  <a:srgbClr val="001F60"/>
                </a:solidFill>
                <a:effectLst/>
                <a:latin typeface="+mn-lt"/>
              </a:rPr>
              <a:t>полями </a:t>
            </a:r>
            <a:r>
              <a:rPr lang="en" b="0" i="0" dirty="0">
                <a:solidFill>
                  <a:srgbClr val="001F60"/>
                </a:solidFill>
                <a:effectLst/>
                <a:latin typeface="+mn-lt"/>
              </a:rPr>
              <a:t>value1 </a:t>
            </a:r>
            <a:r>
              <a:rPr lang="ru-RU" b="0" i="0" dirty="0">
                <a:solidFill>
                  <a:srgbClr val="001F60"/>
                </a:solidFill>
                <a:effectLst/>
                <a:latin typeface="+mn-lt"/>
              </a:rPr>
              <a:t>и </a:t>
            </a:r>
            <a:r>
              <a:rPr lang="en" b="0" i="0" dirty="0">
                <a:solidFill>
                  <a:srgbClr val="001F60"/>
                </a:solidFill>
                <a:effectLst/>
                <a:latin typeface="+mn-lt"/>
              </a:rPr>
              <a:t>value2.</a:t>
            </a:r>
            <a:endParaRPr lang="ru-RU" dirty="0">
              <a:solidFill>
                <a:srgbClr val="001F60"/>
              </a:solidFill>
              <a:latin typeface="+mn-lt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ru-RU" sz="2400" dirty="0">
              <a:solidFill>
                <a:srgbClr val="001F6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10" name="Рисунок 9" descr="Изображение выглядит как Графика, графическая вставка, графический дизайн, творческий подход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1237CCB2-9440-1219-A850-2003973C61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2800" y="5371200"/>
            <a:ext cx="1308537" cy="1308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98624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DE71CA-9203-7474-52A5-F40E3C5483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Объект 2">
            <a:extLst>
              <a:ext uri="{FF2B5EF4-FFF2-40B4-BE49-F238E27FC236}">
                <a16:creationId xmlns:a16="http://schemas.microsoft.com/office/drawing/2014/main" id="{F886B820-BC43-5F7E-8070-B46636989A3F}"/>
              </a:ext>
            </a:extLst>
          </p:cNvPr>
          <p:cNvSpPr txBox="1">
            <a:spLocks/>
          </p:cNvSpPr>
          <p:nvPr/>
        </p:nvSpPr>
        <p:spPr>
          <a:xfrm>
            <a:off x="359998" y="1259999"/>
            <a:ext cx="11473200" cy="5418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buNone/>
            </a:pPr>
            <a:r>
              <a:rPr lang="ru-RU" dirty="0">
                <a:latin typeface="+mn-lt"/>
              </a:rPr>
              <a:t>Наконец-то </a:t>
            </a:r>
            <a:r>
              <a:rPr lang="en-US" dirty="0">
                <a:latin typeface="+mn-lt"/>
              </a:rPr>
              <a:t>Spring </a:t>
            </a:r>
            <a:r>
              <a:rPr lang="ru-RU" dirty="0">
                <a:latin typeface="+mn-lt"/>
              </a:rPr>
              <a:t>закончил работу.</a:t>
            </a:r>
          </a:p>
          <a:p>
            <a:pPr marL="0" indent="0" fontAlgn="base">
              <a:buNone/>
            </a:pPr>
            <a:r>
              <a:rPr lang="ru-RU" dirty="0">
                <a:latin typeface="+mn-lt"/>
              </a:rPr>
              <a:t>Бины созданы со всеми нужными зависимостями и доработками разработчика.</a:t>
            </a:r>
          </a:p>
          <a:p>
            <a:pPr marL="0" indent="0" fontAlgn="base">
              <a:buNone/>
            </a:pPr>
            <a:r>
              <a:rPr lang="en-US" dirty="0">
                <a:latin typeface="+mn-lt"/>
              </a:rPr>
              <a:t>ApplicationContext</a:t>
            </a:r>
            <a:r>
              <a:rPr lang="ru-RU" dirty="0">
                <a:latin typeface="+mn-lt"/>
              </a:rPr>
              <a:t> заполнен всеми </a:t>
            </a:r>
            <a:r>
              <a:rPr lang="ru-RU" dirty="0" err="1">
                <a:latin typeface="+mn-lt"/>
              </a:rPr>
              <a:t>бинами</a:t>
            </a:r>
            <a:r>
              <a:rPr lang="ru-RU" dirty="0">
                <a:latin typeface="+mn-lt"/>
              </a:rPr>
              <a:t>, которые разработчик хотел видеть в своем приложении.</a:t>
            </a:r>
          </a:p>
          <a:p>
            <a:pPr marL="0" indent="0" fontAlgn="base">
              <a:buNone/>
            </a:pPr>
            <a:endParaRPr lang="ru-RU" dirty="0">
              <a:latin typeface="+mn-lt"/>
            </a:endParaRPr>
          </a:p>
          <a:p>
            <a:pPr marL="0" indent="0" fontAlgn="base">
              <a:buNone/>
            </a:pPr>
            <a:endParaRPr lang="ru-RU" dirty="0">
              <a:latin typeface="+mn-lt"/>
            </a:endParaRPr>
          </a:p>
          <a:p>
            <a:pPr marL="0" indent="0" fontAlgn="base">
              <a:buNone/>
            </a:pPr>
            <a:endParaRPr lang="ru-RU" dirty="0">
              <a:latin typeface="+mn-lt"/>
            </a:endParaRPr>
          </a:p>
          <a:p>
            <a:pPr marL="0" indent="0" fontAlgn="base">
              <a:buNone/>
            </a:pPr>
            <a:endParaRPr lang="ru-RU" dirty="0">
              <a:latin typeface="+mn-lt"/>
            </a:endParaRPr>
          </a:p>
          <a:p>
            <a:pPr marL="0" indent="0" fontAlgn="base">
              <a:buNone/>
            </a:pPr>
            <a:endParaRPr lang="ru-RU" dirty="0">
              <a:latin typeface="+mn-lt"/>
            </a:endParaRPr>
          </a:p>
          <a:p>
            <a:pPr marL="0" indent="0" fontAlgn="base">
              <a:buNone/>
            </a:pPr>
            <a:r>
              <a:rPr lang="ru-RU" i="1" dirty="0">
                <a:latin typeface="+mn-lt"/>
              </a:rPr>
              <a:t>Или в консоле появился </a:t>
            </a:r>
            <a:r>
              <a:rPr lang="en-US" i="1" dirty="0">
                <a:latin typeface="+mn-lt"/>
              </a:rPr>
              <a:t>stack trace c </a:t>
            </a:r>
            <a:r>
              <a:rPr lang="ru-RU" i="1" dirty="0">
                <a:latin typeface="+mn-lt"/>
              </a:rPr>
              <a:t>исключением…)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81317E0-0D46-0F96-44BE-C72175329B17}"/>
              </a:ext>
            </a:extLst>
          </p:cNvPr>
          <p:cNvSpPr txBox="1">
            <a:spLocks/>
          </p:cNvSpPr>
          <p:nvPr/>
        </p:nvSpPr>
        <p:spPr>
          <a:xfrm>
            <a:off x="360000" y="179999"/>
            <a:ext cx="11473198" cy="72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dirty="0"/>
              <a:t>Итоги пятого этапа</a:t>
            </a:r>
            <a:endParaRPr lang="en-US" sz="4000" dirty="0"/>
          </a:p>
        </p:txBody>
      </p:sp>
      <p:pic>
        <p:nvPicPr>
          <p:cNvPr id="2" name="Рисунок 1" descr="Изображение выглядит как Графика, графическая вставка, графический дизайн, творческий подход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BECC81AB-69F9-EE19-366F-3D1F062BB2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2800" y="5371200"/>
            <a:ext cx="1308537" cy="1308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81213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6F5479-AAD6-C857-2365-4B36EF2FBF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915A19A-7AB2-5E95-D0F9-47F5E93700B7}"/>
              </a:ext>
            </a:extLst>
          </p:cNvPr>
          <p:cNvSpPr txBox="1">
            <a:spLocks/>
          </p:cNvSpPr>
          <p:nvPr/>
        </p:nvSpPr>
        <p:spPr>
          <a:xfrm>
            <a:off x="360000" y="179999"/>
            <a:ext cx="11473198" cy="72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/>
              <a:t>Spring Bean Scopes</a:t>
            </a:r>
            <a:endParaRPr lang="ru-RU" sz="5400" dirty="0"/>
          </a:p>
        </p:txBody>
      </p:sp>
      <p:sp>
        <p:nvSpPr>
          <p:cNvPr id="9" name="Объект 2">
            <a:extLst>
              <a:ext uri="{FF2B5EF4-FFF2-40B4-BE49-F238E27FC236}">
                <a16:creationId xmlns:a16="http://schemas.microsoft.com/office/drawing/2014/main" id="{2C84B292-FF77-C32A-927A-1E4539390C1A}"/>
              </a:ext>
            </a:extLst>
          </p:cNvPr>
          <p:cNvSpPr txBox="1">
            <a:spLocks/>
          </p:cNvSpPr>
          <p:nvPr/>
        </p:nvSpPr>
        <p:spPr>
          <a:xfrm>
            <a:off x="359998" y="1260000"/>
            <a:ext cx="11473200" cy="52380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" dirty="0">
                <a:solidFill>
                  <a:srgbClr val="001F60"/>
                </a:solidFill>
                <a:effectLst/>
                <a:latin typeface="+mn-lt"/>
                <a:cs typeface="Consolas" panose="020B0609020204030204" pitchFamily="49" charset="0"/>
              </a:rPr>
              <a:t>Singleton</a:t>
            </a:r>
            <a:r>
              <a:rPr lang="ru-RU" dirty="0">
                <a:solidFill>
                  <a:srgbClr val="001F60"/>
                </a:solidFill>
                <a:latin typeface="+mn-lt"/>
                <a:cs typeface="Consolas" panose="020B0609020204030204" pitchFamily="49" charset="0"/>
              </a:rPr>
              <a:t> – область</a:t>
            </a:r>
            <a:r>
              <a:rPr lang="ru-RU" dirty="0">
                <a:solidFill>
                  <a:srgbClr val="001F60"/>
                </a:solidFill>
                <a:effectLst/>
                <a:latin typeface="+mn-lt"/>
                <a:cs typeface="Consolas" panose="020B0609020204030204" pitchFamily="49" charset="0"/>
              </a:rPr>
              <a:t> видимости по умолчанию, один бин на весь </a:t>
            </a:r>
            <a:r>
              <a:rPr lang="en-US" dirty="0">
                <a:solidFill>
                  <a:srgbClr val="001F60"/>
                </a:solidFill>
                <a:effectLst/>
                <a:latin typeface="+mn-lt"/>
                <a:cs typeface="Consolas" panose="020B0609020204030204" pitchFamily="49" charset="0"/>
              </a:rPr>
              <a:t>runtime.</a:t>
            </a:r>
            <a:endParaRPr lang="en" dirty="0">
              <a:solidFill>
                <a:srgbClr val="001F60"/>
              </a:solidFill>
              <a:effectLst/>
              <a:latin typeface="+mn-lt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ru-RU" dirty="0">
              <a:solidFill>
                <a:srgbClr val="001F60"/>
              </a:solidFill>
              <a:latin typeface="+mn-lt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" dirty="0">
                <a:solidFill>
                  <a:srgbClr val="001F60"/>
                </a:solidFill>
                <a:latin typeface="+mn-lt"/>
                <a:cs typeface="Consolas" panose="020B0609020204030204" pitchFamily="49" charset="0"/>
              </a:rPr>
              <a:t>Prototype</a:t>
            </a:r>
            <a:r>
              <a:rPr lang="ru-RU" dirty="0">
                <a:solidFill>
                  <a:srgbClr val="001F60"/>
                </a:solidFill>
                <a:latin typeface="+mn-lt"/>
                <a:cs typeface="Consolas" panose="020B0609020204030204" pitchFamily="49" charset="0"/>
              </a:rPr>
              <a:t> – возвращает новый экземпляр каждый раз, когда запрашивается из </a:t>
            </a:r>
            <a:r>
              <a:rPr lang="en-US" b="1" dirty="0">
                <a:solidFill>
                  <a:srgbClr val="001F60"/>
                </a:solidFill>
                <a:latin typeface="+mn-lt"/>
                <a:cs typeface="Consolas" panose="020B0609020204030204" pitchFamily="49" charset="0"/>
              </a:rPr>
              <a:t>ApplicationContext</a:t>
            </a:r>
            <a:r>
              <a:rPr lang="ru-RU" dirty="0">
                <a:solidFill>
                  <a:srgbClr val="001F60"/>
                </a:solidFill>
                <a:latin typeface="+mn-lt"/>
                <a:cs typeface="Consolas" panose="020B0609020204030204" pitchFamily="49" charset="0"/>
              </a:rPr>
              <a:t>.</a:t>
            </a:r>
            <a:endParaRPr lang="en" b="1" dirty="0">
              <a:solidFill>
                <a:srgbClr val="001F60"/>
              </a:solidFill>
              <a:latin typeface="+mn-lt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ru-RU" dirty="0">
              <a:solidFill>
                <a:srgbClr val="001F60"/>
              </a:solidFill>
              <a:effectLst/>
              <a:latin typeface="+mn-lt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" dirty="0">
                <a:solidFill>
                  <a:srgbClr val="001F60"/>
                </a:solidFill>
                <a:effectLst/>
                <a:latin typeface="+mn-lt"/>
                <a:cs typeface="Consolas" panose="020B0609020204030204" pitchFamily="49" charset="0"/>
              </a:rPr>
              <a:t>Request – </a:t>
            </a:r>
            <a:r>
              <a:rPr lang="ru-RU" dirty="0">
                <a:solidFill>
                  <a:srgbClr val="001F60"/>
                </a:solidFill>
                <a:effectLst/>
                <a:latin typeface="+mn-lt"/>
                <a:cs typeface="Consolas" panose="020B0609020204030204" pitchFamily="49" charset="0"/>
              </a:rPr>
              <a:t>на каждый </a:t>
            </a:r>
            <a:r>
              <a:rPr lang="en-US" dirty="0">
                <a:solidFill>
                  <a:srgbClr val="001F60"/>
                </a:solidFill>
                <a:effectLst/>
                <a:latin typeface="+mn-lt"/>
                <a:cs typeface="Consolas" panose="020B0609020204030204" pitchFamily="49" charset="0"/>
              </a:rPr>
              <a:t>HTTP – </a:t>
            </a:r>
            <a:r>
              <a:rPr lang="ru-RU" dirty="0">
                <a:solidFill>
                  <a:srgbClr val="001F60"/>
                </a:solidFill>
                <a:effectLst/>
                <a:latin typeface="+mn-lt"/>
                <a:cs typeface="Consolas" panose="020B0609020204030204" pitchFamily="49" charset="0"/>
              </a:rPr>
              <a:t>запрос создается новый экземпляр.</a:t>
            </a:r>
            <a:endParaRPr lang="en" dirty="0">
              <a:solidFill>
                <a:srgbClr val="001F60"/>
              </a:solidFill>
              <a:effectLst/>
              <a:latin typeface="+mn-lt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ru-RU" dirty="0">
              <a:solidFill>
                <a:srgbClr val="001F60"/>
              </a:solidFill>
              <a:latin typeface="+mn-lt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" dirty="0">
                <a:solidFill>
                  <a:srgbClr val="001F60"/>
                </a:solidFill>
                <a:latin typeface="+mn-lt"/>
                <a:cs typeface="Consolas" panose="020B0609020204030204" pitchFamily="49" charset="0"/>
              </a:rPr>
              <a:t>Session</a:t>
            </a:r>
            <a:r>
              <a:rPr lang="ru-RU" dirty="0">
                <a:solidFill>
                  <a:srgbClr val="001F60"/>
                </a:solidFill>
                <a:latin typeface="+mn-lt"/>
                <a:cs typeface="Consolas" panose="020B0609020204030204" pitchFamily="49" charset="0"/>
              </a:rPr>
              <a:t> </a:t>
            </a:r>
            <a:r>
              <a:rPr lang="en" dirty="0">
                <a:solidFill>
                  <a:srgbClr val="001F60"/>
                </a:solidFill>
                <a:effectLst/>
                <a:latin typeface="+mn-lt"/>
                <a:cs typeface="Consolas" panose="020B0609020204030204" pitchFamily="49" charset="0"/>
              </a:rPr>
              <a:t>– </a:t>
            </a:r>
            <a:r>
              <a:rPr lang="ru-RU" dirty="0">
                <a:solidFill>
                  <a:srgbClr val="001F60"/>
                </a:solidFill>
                <a:effectLst/>
                <a:latin typeface="+mn-lt"/>
                <a:cs typeface="Consolas" panose="020B0609020204030204" pitchFamily="49" charset="0"/>
              </a:rPr>
              <a:t>на каждую </a:t>
            </a:r>
            <a:r>
              <a:rPr lang="en-US" dirty="0">
                <a:solidFill>
                  <a:srgbClr val="001F60"/>
                </a:solidFill>
                <a:effectLst/>
                <a:latin typeface="+mn-lt"/>
                <a:cs typeface="Consolas" panose="020B0609020204030204" pitchFamily="49" charset="0"/>
              </a:rPr>
              <a:t>HTTP – </a:t>
            </a:r>
            <a:r>
              <a:rPr lang="ru-RU" dirty="0">
                <a:solidFill>
                  <a:srgbClr val="001F60"/>
                </a:solidFill>
                <a:effectLst/>
                <a:latin typeface="+mn-lt"/>
                <a:cs typeface="Consolas" panose="020B0609020204030204" pitchFamily="49" charset="0"/>
              </a:rPr>
              <a:t>сессию создается новый экземпляр.</a:t>
            </a:r>
            <a:endParaRPr lang="en" dirty="0">
              <a:solidFill>
                <a:srgbClr val="001F60"/>
              </a:solidFill>
              <a:effectLst/>
              <a:latin typeface="+mn-lt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ru-RU" dirty="0">
              <a:solidFill>
                <a:srgbClr val="001F60"/>
              </a:solidFill>
              <a:effectLst/>
              <a:latin typeface="+mn-lt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" dirty="0">
                <a:solidFill>
                  <a:srgbClr val="001F60"/>
                </a:solidFill>
                <a:effectLst/>
                <a:latin typeface="+mn-lt"/>
                <a:cs typeface="Consolas" panose="020B0609020204030204" pitchFamily="49" charset="0"/>
              </a:rPr>
              <a:t>Application</a:t>
            </a:r>
            <a:r>
              <a:rPr lang="ru-RU" dirty="0">
                <a:solidFill>
                  <a:srgbClr val="001F60"/>
                </a:solidFill>
                <a:effectLst/>
                <a:latin typeface="+mn-lt"/>
                <a:cs typeface="Consolas" panose="020B0609020204030204" pitchFamily="49" charset="0"/>
              </a:rPr>
              <a:t> </a:t>
            </a:r>
            <a:r>
              <a:rPr lang="ru-RU" dirty="0">
                <a:solidFill>
                  <a:srgbClr val="001F60"/>
                </a:solidFill>
                <a:latin typeface="+mn-lt"/>
                <a:cs typeface="Consolas" panose="020B0609020204030204" pitchFamily="49" charset="0"/>
              </a:rPr>
              <a:t>–</a:t>
            </a:r>
            <a:r>
              <a:rPr lang="ru-RU" dirty="0">
                <a:solidFill>
                  <a:srgbClr val="001F60"/>
                </a:solidFill>
                <a:effectLst/>
                <a:latin typeface="+mn-lt"/>
                <a:cs typeface="Consolas" panose="020B0609020204030204" pitchFamily="49" charset="0"/>
              </a:rPr>
              <a:t> один </a:t>
            </a:r>
            <a:r>
              <a:rPr lang="ru-RU" dirty="0">
                <a:solidFill>
                  <a:srgbClr val="001F60"/>
                </a:solidFill>
                <a:latin typeface="+mn-lt"/>
                <a:cs typeface="Consolas" panose="020B0609020204030204" pitchFamily="49" charset="0"/>
              </a:rPr>
              <a:t>на </a:t>
            </a:r>
            <a:r>
              <a:rPr lang="en-US" b="1" dirty="0">
                <a:solidFill>
                  <a:srgbClr val="001F60"/>
                </a:solidFill>
                <a:latin typeface="+mn-lt"/>
                <a:cs typeface="Consolas" panose="020B0609020204030204" pitchFamily="49" charset="0"/>
              </a:rPr>
              <a:t>ServletContext</a:t>
            </a:r>
            <a:r>
              <a:rPr lang="ru-RU" dirty="0">
                <a:solidFill>
                  <a:srgbClr val="001F60"/>
                </a:solidFill>
                <a:latin typeface="+mn-lt"/>
                <a:cs typeface="Consolas" panose="020B0609020204030204" pitchFamily="49" charset="0"/>
              </a:rPr>
              <a:t>.</a:t>
            </a:r>
            <a:endParaRPr lang="en" dirty="0">
              <a:solidFill>
                <a:srgbClr val="001F60"/>
              </a:solidFill>
              <a:effectLst/>
              <a:latin typeface="+mn-lt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ru-RU" dirty="0">
              <a:solidFill>
                <a:srgbClr val="001F60"/>
              </a:solidFill>
              <a:latin typeface="+mn-lt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" dirty="0" err="1">
                <a:solidFill>
                  <a:srgbClr val="001F60"/>
                </a:solidFill>
                <a:latin typeface="+mn-lt"/>
                <a:cs typeface="Consolas" panose="020B0609020204030204" pitchFamily="49" charset="0"/>
              </a:rPr>
              <a:t>Websocket</a:t>
            </a:r>
            <a:r>
              <a:rPr lang="ru-RU" dirty="0">
                <a:solidFill>
                  <a:srgbClr val="001F60"/>
                </a:solidFill>
                <a:latin typeface="+mn-lt"/>
                <a:cs typeface="Consolas" panose="020B0609020204030204" pitchFamily="49" charset="0"/>
              </a:rPr>
              <a:t> – один на каждый </a:t>
            </a:r>
            <a:r>
              <a:rPr lang="en-US" b="1" dirty="0">
                <a:solidFill>
                  <a:srgbClr val="001F60"/>
                </a:solidFill>
                <a:latin typeface="+mn-lt"/>
                <a:cs typeface="Consolas" panose="020B0609020204030204" pitchFamily="49" charset="0"/>
              </a:rPr>
              <a:t>WebSocket</a:t>
            </a:r>
            <a:r>
              <a:rPr lang="ru-RU" dirty="0">
                <a:solidFill>
                  <a:srgbClr val="001F60"/>
                </a:solidFill>
                <a:latin typeface="+mn-lt"/>
                <a:cs typeface="Consolas" panose="020B0609020204030204" pitchFamily="49" charset="0"/>
              </a:rPr>
              <a:t>.</a:t>
            </a:r>
            <a:endParaRPr lang="en" dirty="0">
              <a:solidFill>
                <a:srgbClr val="001F60"/>
              </a:solidFill>
              <a:effectLst/>
              <a:latin typeface="+mn-lt"/>
              <a:cs typeface="Consolas" panose="020B0609020204030204" pitchFamily="49" charset="0"/>
            </a:endParaRPr>
          </a:p>
        </p:txBody>
      </p:sp>
      <p:pic>
        <p:nvPicPr>
          <p:cNvPr id="10" name="Рисунок 9" descr="Изображение выглядит как Графика, графическая вставка, графический дизайн, творческий подход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CB6DA6AB-F597-4970-ECAF-3E5EBC92F2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2800" y="5371200"/>
            <a:ext cx="1308537" cy="1308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96798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EDE268-09CA-5845-B860-E4B9AB93B5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217C5D9-6457-4BD2-74AD-85E1F1911387}"/>
              </a:ext>
            </a:extLst>
          </p:cNvPr>
          <p:cNvSpPr txBox="1">
            <a:spLocks/>
          </p:cNvSpPr>
          <p:nvPr/>
        </p:nvSpPr>
        <p:spPr>
          <a:xfrm>
            <a:off x="360000" y="179999"/>
            <a:ext cx="11473198" cy="72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5400" dirty="0"/>
              <a:t>Что еще?</a:t>
            </a:r>
          </a:p>
        </p:txBody>
      </p:sp>
      <p:sp>
        <p:nvSpPr>
          <p:cNvPr id="9" name="Объект 2">
            <a:extLst>
              <a:ext uri="{FF2B5EF4-FFF2-40B4-BE49-F238E27FC236}">
                <a16:creationId xmlns:a16="http://schemas.microsoft.com/office/drawing/2014/main" id="{591837A7-B9C2-C5D7-6B0F-0383F9A5BD7D}"/>
              </a:ext>
            </a:extLst>
          </p:cNvPr>
          <p:cNvSpPr txBox="1">
            <a:spLocks/>
          </p:cNvSpPr>
          <p:nvPr/>
        </p:nvSpPr>
        <p:spPr>
          <a:xfrm>
            <a:off x="359998" y="1260000"/>
            <a:ext cx="11473200" cy="5238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" dirty="0">
                <a:solidFill>
                  <a:srgbClr val="001F60"/>
                </a:solidFill>
                <a:latin typeface="+mn-lt"/>
                <a:cs typeface="Consolas" panose="020B0609020204030204" pitchFamily="49" charset="0"/>
              </a:rPr>
              <a:t>@Condition – https://</a:t>
            </a:r>
            <a:r>
              <a:rPr lang="en" dirty="0" err="1">
                <a:solidFill>
                  <a:srgbClr val="001F60"/>
                </a:solidFill>
                <a:latin typeface="+mn-lt"/>
                <a:cs typeface="Consolas" panose="020B0609020204030204" pitchFamily="49" charset="0"/>
              </a:rPr>
              <a:t>www.baeldung.com</a:t>
            </a:r>
            <a:r>
              <a:rPr lang="en" dirty="0">
                <a:solidFill>
                  <a:srgbClr val="001F60"/>
                </a:solidFill>
                <a:latin typeface="+mn-lt"/>
                <a:cs typeface="Consolas" panose="020B0609020204030204" pitchFamily="49" charset="0"/>
              </a:rPr>
              <a:t>/spring-conditional-annotations</a:t>
            </a:r>
          </a:p>
          <a:p>
            <a:pPr marL="0" indent="0">
              <a:buNone/>
            </a:pPr>
            <a:endParaRPr lang="en" dirty="0">
              <a:solidFill>
                <a:srgbClr val="001F60"/>
              </a:solidFill>
              <a:effectLst/>
              <a:latin typeface="+mn-lt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" dirty="0">
                <a:solidFill>
                  <a:srgbClr val="001F60"/>
                </a:solidFill>
                <a:effectLst/>
                <a:latin typeface="+mn-lt"/>
                <a:cs typeface="Consolas" panose="020B0609020204030204" pitchFamily="49" charset="0"/>
              </a:rPr>
              <a:t>@Qualifier </a:t>
            </a:r>
            <a:r>
              <a:rPr lang="en" dirty="0">
                <a:solidFill>
                  <a:srgbClr val="001F60"/>
                </a:solidFill>
                <a:latin typeface="+mn-lt"/>
                <a:cs typeface="Consolas" panose="020B0609020204030204" pitchFamily="49" charset="0"/>
              </a:rPr>
              <a:t>–</a:t>
            </a:r>
            <a:r>
              <a:rPr lang="en" dirty="0">
                <a:solidFill>
                  <a:srgbClr val="001F60"/>
                </a:solidFill>
                <a:effectLst/>
                <a:latin typeface="+mn-lt"/>
                <a:cs typeface="Consolas" panose="020B0609020204030204" pitchFamily="49" charset="0"/>
              </a:rPr>
              <a:t> https://</a:t>
            </a:r>
            <a:r>
              <a:rPr lang="en" dirty="0" err="1">
                <a:solidFill>
                  <a:srgbClr val="001F60"/>
                </a:solidFill>
                <a:effectLst/>
                <a:latin typeface="+mn-lt"/>
                <a:cs typeface="Consolas" panose="020B0609020204030204" pitchFamily="49" charset="0"/>
              </a:rPr>
              <a:t>www.baeldung.com</a:t>
            </a:r>
            <a:r>
              <a:rPr lang="en" dirty="0">
                <a:solidFill>
                  <a:srgbClr val="001F60"/>
                </a:solidFill>
                <a:effectLst/>
                <a:latin typeface="+mn-lt"/>
                <a:cs typeface="Consolas" panose="020B0609020204030204" pitchFamily="49" charset="0"/>
              </a:rPr>
              <a:t>/spring-qualifier-annotation</a:t>
            </a:r>
          </a:p>
          <a:p>
            <a:pPr marL="0" indent="0">
              <a:buNone/>
            </a:pPr>
            <a:endParaRPr lang="en" dirty="0">
              <a:solidFill>
                <a:srgbClr val="001F60"/>
              </a:solidFill>
              <a:effectLst/>
              <a:latin typeface="+mn-lt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" dirty="0">
                <a:solidFill>
                  <a:srgbClr val="001F60"/>
                </a:solidFill>
                <a:effectLst/>
                <a:latin typeface="+mn-lt"/>
                <a:cs typeface="Consolas" panose="020B0609020204030204" pitchFamily="49" charset="0"/>
              </a:rPr>
              <a:t>@P</a:t>
            </a:r>
            <a:r>
              <a:rPr lang="en" dirty="0">
                <a:solidFill>
                  <a:srgbClr val="001F60"/>
                </a:solidFill>
                <a:latin typeface="+mn-lt"/>
                <a:cs typeface="Consolas" panose="020B0609020204030204" pitchFamily="49" charset="0"/>
              </a:rPr>
              <a:t>rimary – https://</a:t>
            </a:r>
            <a:r>
              <a:rPr lang="en" dirty="0" err="1">
                <a:solidFill>
                  <a:srgbClr val="001F60"/>
                </a:solidFill>
                <a:latin typeface="+mn-lt"/>
                <a:cs typeface="Consolas" panose="020B0609020204030204" pitchFamily="49" charset="0"/>
              </a:rPr>
              <a:t>www.baeldung.com</a:t>
            </a:r>
            <a:r>
              <a:rPr lang="en" dirty="0">
                <a:solidFill>
                  <a:srgbClr val="001F60"/>
                </a:solidFill>
                <a:latin typeface="+mn-lt"/>
                <a:cs typeface="Consolas" panose="020B0609020204030204" pitchFamily="49" charset="0"/>
              </a:rPr>
              <a:t>/spring-primary</a:t>
            </a:r>
          </a:p>
          <a:p>
            <a:pPr marL="0" indent="0">
              <a:buNone/>
            </a:pPr>
            <a:endParaRPr lang="en" dirty="0">
              <a:solidFill>
                <a:srgbClr val="001F60"/>
              </a:solidFill>
              <a:latin typeface="+mn-lt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" dirty="0">
                <a:solidFill>
                  <a:srgbClr val="001F60"/>
                </a:solidFill>
                <a:latin typeface="+mn-lt"/>
                <a:cs typeface="Consolas" panose="020B0609020204030204" pitchFamily="49" charset="0"/>
              </a:rPr>
              <a:t>@Value – https://</a:t>
            </a:r>
            <a:r>
              <a:rPr lang="en" dirty="0" err="1">
                <a:solidFill>
                  <a:srgbClr val="001F60"/>
                </a:solidFill>
                <a:latin typeface="+mn-lt"/>
                <a:cs typeface="Consolas" panose="020B0609020204030204" pitchFamily="49" charset="0"/>
              </a:rPr>
              <a:t>www.baeldung.com</a:t>
            </a:r>
            <a:r>
              <a:rPr lang="en" dirty="0">
                <a:solidFill>
                  <a:srgbClr val="001F60"/>
                </a:solidFill>
                <a:latin typeface="+mn-lt"/>
                <a:cs typeface="Consolas" panose="020B0609020204030204" pitchFamily="49" charset="0"/>
              </a:rPr>
              <a:t>/spring-value-annotation</a:t>
            </a:r>
          </a:p>
          <a:p>
            <a:pPr marL="0" indent="0">
              <a:buNone/>
            </a:pPr>
            <a:endParaRPr lang="en" dirty="0">
              <a:solidFill>
                <a:srgbClr val="001F60"/>
              </a:solidFill>
              <a:effectLst/>
              <a:latin typeface="+mn-lt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" dirty="0">
                <a:solidFill>
                  <a:srgbClr val="001F60"/>
                </a:solidFill>
                <a:effectLst/>
                <a:latin typeface="+mn-lt"/>
                <a:cs typeface="Consolas" panose="020B0609020204030204" pitchFamily="49" charset="0"/>
              </a:rPr>
              <a:t>Spring Y</a:t>
            </a:r>
            <a:r>
              <a:rPr lang="en" dirty="0">
                <a:solidFill>
                  <a:srgbClr val="001F60"/>
                </a:solidFill>
                <a:latin typeface="+mn-lt"/>
                <a:cs typeface="Consolas" panose="020B0609020204030204" pitchFamily="49" charset="0"/>
              </a:rPr>
              <a:t>AML Configuration – https://</a:t>
            </a:r>
            <a:r>
              <a:rPr lang="en" dirty="0" err="1">
                <a:solidFill>
                  <a:srgbClr val="001F60"/>
                </a:solidFill>
                <a:latin typeface="+mn-lt"/>
                <a:cs typeface="Consolas" panose="020B0609020204030204" pitchFamily="49" charset="0"/>
              </a:rPr>
              <a:t>www.baeldung.com</a:t>
            </a:r>
            <a:r>
              <a:rPr lang="en" dirty="0">
                <a:solidFill>
                  <a:srgbClr val="001F60"/>
                </a:solidFill>
                <a:latin typeface="+mn-lt"/>
                <a:cs typeface="Consolas" panose="020B0609020204030204" pitchFamily="49" charset="0"/>
              </a:rPr>
              <a:t>/spring-</a:t>
            </a:r>
            <a:r>
              <a:rPr lang="en" dirty="0" err="1">
                <a:solidFill>
                  <a:srgbClr val="001F60"/>
                </a:solidFill>
                <a:latin typeface="+mn-lt"/>
                <a:cs typeface="Consolas" panose="020B0609020204030204" pitchFamily="49" charset="0"/>
              </a:rPr>
              <a:t>yaml</a:t>
            </a:r>
            <a:endParaRPr lang="en" dirty="0">
              <a:solidFill>
                <a:srgbClr val="001F60"/>
              </a:solidFill>
              <a:effectLst/>
              <a:latin typeface="+mn-lt"/>
              <a:cs typeface="Consolas" panose="020B0609020204030204" pitchFamily="49" charset="0"/>
            </a:endParaRPr>
          </a:p>
        </p:txBody>
      </p:sp>
      <p:pic>
        <p:nvPicPr>
          <p:cNvPr id="10" name="Рисунок 9" descr="Изображение выглядит как Графика, графическая вставка, графический дизайн, творческий подход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E1AF8BFD-B2E7-B2DF-5834-DF69BDF214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2800" y="5371200"/>
            <a:ext cx="1308537" cy="1308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20493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DC38D3-601E-186F-AF0D-273AED4BC2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35444CC-D84D-227C-825B-F423837303D0}"/>
              </a:ext>
            </a:extLst>
          </p:cNvPr>
          <p:cNvSpPr txBox="1">
            <a:spLocks/>
          </p:cNvSpPr>
          <p:nvPr/>
        </p:nvSpPr>
        <p:spPr>
          <a:xfrm>
            <a:off x="360000" y="179999"/>
            <a:ext cx="11473198" cy="72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5400" dirty="0"/>
          </a:p>
        </p:txBody>
      </p:sp>
      <p:sp>
        <p:nvSpPr>
          <p:cNvPr id="9" name="Объект 2">
            <a:extLst>
              <a:ext uri="{FF2B5EF4-FFF2-40B4-BE49-F238E27FC236}">
                <a16:creationId xmlns:a16="http://schemas.microsoft.com/office/drawing/2014/main" id="{9BA6F355-6F4E-B8BD-455D-1A0580D104FD}"/>
              </a:ext>
            </a:extLst>
          </p:cNvPr>
          <p:cNvSpPr txBox="1">
            <a:spLocks/>
          </p:cNvSpPr>
          <p:nvPr/>
        </p:nvSpPr>
        <p:spPr>
          <a:xfrm>
            <a:off x="359998" y="1260000"/>
            <a:ext cx="11473200" cy="5238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" dirty="0">
              <a:solidFill>
                <a:srgbClr val="001F60"/>
              </a:solidFill>
              <a:latin typeface="+mn-lt"/>
              <a:cs typeface="Consolas" panose="020B0609020204030204" pitchFamily="49" charset="0"/>
            </a:endParaRPr>
          </a:p>
        </p:txBody>
      </p:sp>
      <p:sp>
        <p:nvSpPr>
          <p:cNvPr id="2" name="Объект 2">
            <a:extLst>
              <a:ext uri="{FF2B5EF4-FFF2-40B4-BE49-F238E27FC236}">
                <a16:creationId xmlns:a16="http://schemas.microsoft.com/office/drawing/2014/main" id="{26FD219A-A8EA-461D-2878-D88E1F34F3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78244" y="1881893"/>
            <a:ext cx="6453757" cy="2933945"/>
          </a:xfrm>
          <a:custGeom>
            <a:avLst/>
            <a:gdLst>
              <a:gd name="connsiteX0" fmla="*/ 0 w 6453757"/>
              <a:gd name="connsiteY0" fmla="*/ 0 h 2933945"/>
              <a:gd name="connsiteX1" fmla="*/ 651243 w 6453757"/>
              <a:gd name="connsiteY1" fmla="*/ 0 h 2933945"/>
              <a:gd name="connsiteX2" fmla="*/ 1367023 w 6453757"/>
              <a:gd name="connsiteY2" fmla="*/ 0 h 2933945"/>
              <a:gd name="connsiteX3" fmla="*/ 1824653 w 6453757"/>
              <a:gd name="connsiteY3" fmla="*/ 0 h 2933945"/>
              <a:gd name="connsiteX4" fmla="*/ 2475896 w 6453757"/>
              <a:gd name="connsiteY4" fmla="*/ 0 h 2933945"/>
              <a:gd name="connsiteX5" fmla="*/ 2933526 w 6453757"/>
              <a:gd name="connsiteY5" fmla="*/ 0 h 2933945"/>
              <a:gd name="connsiteX6" fmla="*/ 3520231 w 6453757"/>
              <a:gd name="connsiteY6" fmla="*/ 0 h 2933945"/>
              <a:gd name="connsiteX7" fmla="*/ 4171474 w 6453757"/>
              <a:gd name="connsiteY7" fmla="*/ 0 h 2933945"/>
              <a:gd name="connsiteX8" fmla="*/ 4564566 w 6453757"/>
              <a:gd name="connsiteY8" fmla="*/ 0 h 2933945"/>
              <a:gd name="connsiteX9" fmla="*/ 4957659 w 6453757"/>
              <a:gd name="connsiteY9" fmla="*/ 0 h 2933945"/>
              <a:gd name="connsiteX10" fmla="*/ 5673439 w 6453757"/>
              <a:gd name="connsiteY10" fmla="*/ 0 h 2933945"/>
              <a:gd name="connsiteX11" fmla="*/ 6453757 w 6453757"/>
              <a:gd name="connsiteY11" fmla="*/ 0 h 2933945"/>
              <a:gd name="connsiteX12" fmla="*/ 6453757 w 6453757"/>
              <a:gd name="connsiteY12" fmla="*/ 498771 h 2933945"/>
              <a:gd name="connsiteX13" fmla="*/ 6453757 w 6453757"/>
              <a:gd name="connsiteY13" fmla="*/ 1056220 h 2933945"/>
              <a:gd name="connsiteX14" fmla="*/ 6453757 w 6453757"/>
              <a:gd name="connsiteY14" fmla="*/ 1672349 h 2933945"/>
              <a:gd name="connsiteX15" fmla="*/ 6453757 w 6453757"/>
              <a:gd name="connsiteY15" fmla="*/ 2200459 h 2933945"/>
              <a:gd name="connsiteX16" fmla="*/ 6453757 w 6453757"/>
              <a:gd name="connsiteY16" fmla="*/ 2933945 h 2933945"/>
              <a:gd name="connsiteX17" fmla="*/ 6060665 w 6453757"/>
              <a:gd name="connsiteY17" fmla="*/ 2933945 h 2933945"/>
              <a:gd name="connsiteX18" fmla="*/ 5344884 w 6453757"/>
              <a:gd name="connsiteY18" fmla="*/ 2933945 h 2933945"/>
              <a:gd name="connsiteX19" fmla="*/ 4693641 w 6453757"/>
              <a:gd name="connsiteY19" fmla="*/ 2933945 h 2933945"/>
              <a:gd name="connsiteX20" fmla="*/ 4042399 w 6453757"/>
              <a:gd name="connsiteY20" fmla="*/ 2933945 h 2933945"/>
              <a:gd name="connsiteX21" fmla="*/ 3391156 w 6453757"/>
              <a:gd name="connsiteY21" fmla="*/ 2933945 h 2933945"/>
              <a:gd name="connsiteX22" fmla="*/ 2933526 w 6453757"/>
              <a:gd name="connsiteY22" fmla="*/ 2933945 h 2933945"/>
              <a:gd name="connsiteX23" fmla="*/ 2217746 w 6453757"/>
              <a:gd name="connsiteY23" fmla="*/ 2933945 h 2933945"/>
              <a:gd name="connsiteX24" fmla="*/ 1631040 w 6453757"/>
              <a:gd name="connsiteY24" fmla="*/ 2933945 h 2933945"/>
              <a:gd name="connsiteX25" fmla="*/ 1237948 w 6453757"/>
              <a:gd name="connsiteY25" fmla="*/ 2933945 h 2933945"/>
              <a:gd name="connsiteX26" fmla="*/ 651243 w 6453757"/>
              <a:gd name="connsiteY26" fmla="*/ 2933945 h 2933945"/>
              <a:gd name="connsiteX27" fmla="*/ 0 w 6453757"/>
              <a:gd name="connsiteY27" fmla="*/ 2933945 h 2933945"/>
              <a:gd name="connsiteX28" fmla="*/ 0 w 6453757"/>
              <a:gd name="connsiteY28" fmla="*/ 2376495 h 2933945"/>
              <a:gd name="connsiteX29" fmla="*/ 0 w 6453757"/>
              <a:gd name="connsiteY29" fmla="*/ 1731028 h 2933945"/>
              <a:gd name="connsiteX30" fmla="*/ 0 w 6453757"/>
              <a:gd name="connsiteY30" fmla="*/ 1085560 h 2933945"/>
              <a:gd name="connsiteX31" fmla="*/ 0 w 6453757"/>
              <a:gd name="connsiteY31" fmla="*/ 0 h 293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6453757" h="2933945" fill="none" extrusionOk="0">
                <a:moveTo>
                  <a:pt x="0" y="0"/>
                </a:moveTo>
                <a:cubicBezTo>
                  <a:pt x="178569" y="-60760"/>
                  <a:pt x="470230" y="64949"/>
                  <a:pt x="651243" y="0"/>
                </a:cubicBezTo>
                <a:cubicBezTo>
                  <a:pt x="832256" y="-64949"/>
                  <a:pt x="1152414" y="27699"/>
                  <a:pt x="1367023" y="0"/>
                </a:cubicBezTo>
                <a:cubicBezTo>
                  <a:pt x="1581632" y="-27699"/>
                  <a:pt x="1634889" y="21763"/>
                  <a:pt x="1824653" y="0"/>
                </a:cubicBezTo>
                <a:cubicBezTo>
                  <a:pt x="2014417" y="-21763"/>
                  <a:pt x="2179279" y="55092"/>
                  <a:pt x="2475896" y="0"/>
                </a:cubicBezTo>
                <a:cubicBezTo>
                  <a:pt x="2772513" y="-55092"/>
                  <a:pt x="2767877" y="12069"/>
                  <a:pt x="2933526" y="0"/>
                </a:cubicBezTo>
                <a:cubicBezTo>
                  <a:pt x="3099175" y="-12069"/>
                  <a:pt x="3354314" y="15130"/>
                  <a:pt x="3520231" y="0"/>
                </a:cubicBezTo>
                <a:cubicBezTo>
                  <a:pt x="3686148" y="-15130"/>
                  <a:pt x="3879862" y="7270"/>
                  <a:pt x="4171474" y="0"/>
                </a:cubicBezTo>
                <a:cubicBezTo>
                  <a:pt x="4463086" y="-7270"/>
                  <a:pt x="4401592" y="41781"/>
                  <a:pt x="4564566" y="0"/>
                </a:cubicBezTo>
                <a:cubicBezTo>
                  <a:pt x="4727540" y="-41781"/>
                  <a:pt x="4827808" y="31997"/>
                  <a:pt x="4957659" y="0"/>
                </a:cubicBezTo>
                <a:cubicBezTo>
                  <a:pt x="5087510" y="-31997"/>
                  <a:pt x="5340790" y="84154"/>
                  <a:pt x="5673439" y="0"/>
                </a:cubicBezTo>
                <a:cubicBezTo>
                  <a:pt x="6006088" y="-84154"/>
                  <a:pt x="6251788" y="67193"/>
                  <a:pt x="6453757" y="0"/>
                </a:cubicBezTo>
                <a:cubicBezTo>
                  <a:pt x="6482881" y="124128"/>
                  <a:pt x="6438397" y="363773"/>
                  <a:pt x="6453757" y="498771"/>
                </a:cubicBezTo>
                <a:cubicBezTo>
                  <a:pt x="6469117" y="633769"/>
                  <a:pt x="6442154" y="914200"/>
                  <a:pt x="6453757" y="1056220"/>
                </a:cubicBezTo>
                <a:cubicBezTo>
                  <a:pt x="6465360" y="1198240"/>
                  <a:pt x="6407798" y="1532666"/>
                  <a:pt x="6453757" y="1672349"/>
                </a:cubicBezTo>
                <a:cubicBezTo>
                  <a:pt x="6499716" y="1812032"/>
                  <a:pt x="6448756" y="2050066"/>
                  <a:pt x="6453757" y="2200459"/>
                </a:cubicBezTo>
                <a:cubicBezTo>
                  <a:pt x="6458758" y="2350852"/>
                  <a:pt x="6368553" y="2763778"/>
                  <a:pt x="6453757" y="2933945"/>
                </a:cubicBezTo>
                <a:cubicBezTo>
                  <a:pt x="6286548" y="2949307"/>
                  <a:pt x="6182788" y="2930652"/>
                  <a:pt x="6060665" y="2933945"/>
                </a:cubicBezTo>
                <a:cubicBezTo>
                  <a:pt x="5938542" y="2937238"/>
                  <a:pt x="5490507" y="2867570"/>
                  <a:pt x="5344884" y="2933945"/>
                </a:cubicBezTo>
                <a:cubicBezTo>
                  <a:pt x="5199261" y="3000320"/>
                  <a:pt x="4997908" y="2886600"/>
                  <a:pt x="4693641" y="2933945"/>
                </a:cubicBezTo>
                <a:cubicBezTo>
                  <a:pt x="4389374" y="2981290"/>
                  <a:pt x="4349031" y="2877473"/>
                  <a:pt x="4042399" y="2933945"/>
                </a:cubicBezTo>
                <a:cubicBezTo>
                  <a:pt x="3735767" y="2990417"/>
                  <a:pt x="3675177" y="2924041"/>
                  <a:pt x="3391156" y="2933945"/>
                </a:cubicBezTo>
                <a:cubicBezTo>
                  <a:pt x="3107135" y="2943849"/>
                  <a:pt x="3069098" y="2894779"/>
                  <a:pt x="2933526" y="2933945"/>
                </a:cubicBezTo>
                <a:cubicBezTo>
                  <a:pt x="2797954" y="2973111"/>
                  <a:pt x="2491227" y="2902722"/>
                  <a:pt x="2217746" y="2933945"/>
                </a:cubicBezTo>
                <a:cubicBezTo>
                  <a:pt x="1944265" y="2965168"/>
                  <a:pt x="1840024" y="2887659"/>
                  <a:pt x="1631040" y="2933945"/>
                </a:cubicBezTo>
                <a:cubicBezTo>
                  <a:pt x="1422056" y="2980231"/>
                  <a:pt x="1342441" y="2901140"/>
                  <a:pt x="1237948" y="2933945"/>
                </a:cubicBezTo>
                <a:cubicBezTo>
                  <a:pt x="1133455" y="2966750"/>
                  <a:pt x="862038" y="2870196"/>
                  <a:pt x="651243" y="2933945"/>
                </a:cubicBezTo>
                <a:cubicBezTo>
                  <a:pt x="440449" y="2997694"/>
                  <a:pt x="181754" y="2870122"/>
                  <a:pt x="0" y="2933945"/>
                </a:cubicBezTo>
                <a:cubicBezTo>
                  <a:pt x="-12627" y="2774284"/>
                  <a:pt x="14152" y="2491744"/>
                  <a:pt x="0" y="2376495"/>
                </a:cubicBezTo>
                <a:cubicBezTo>
                  <a:pt x="-14152" y="2261246"/>
                  <a:pt x="15368" y="2019382"/>
                  <a:pt x="0" y="1731028"/>
                </a:cubicBezTo>
                <a:cubicBezTo>
                  <a:pt x="-15368" y="1442674"/>
                  <a:pt x="61030" y="1256344"/>
                  <a:pt x="0" y="1085560"/>
                </a:cubicBezTo>
                <a:cubicBezTo>
                  <a:pt x="-61030" y="914776"/>
                  <a:pt x="116728" y="426010"/>
                  <a:pt x="0" y="0"/>
                </a:cubicBezTo>
                <a:close/>
              </a:path>
              <a:path w="6453757" h="2933945" stroke="0" extrusionOk="0">
                <a:moveTo>
                  <a:pt x="0" y="0"/>
                </a:moveTo>
                <a:cubicBezTo>
                  <a:pt x="124678" y="-35909"/>
                  <a:pt x="398134" y="57097"/>
                  <a:pt x="522168" y="0"/>
                </a:cubicBezTo>
                <a:cubicBezTo>
                  <a:pt x="646202" y="-57097"/>
                  <a:pt x="764196" y="45959"/>
                  <a:pt x="915260" y="0"/>
                </a:cubicBezTo>
                <a:cubicBezTo>
                  <a:pt x="1066324" y="-45959"/>
                  <a:pt x="1357470" y="15881"/>
                  <a:pt x="1631040" y="0"/>
                </a:cubicBezTo>
                <a:cubicBezTo>
                  <a:pt x="1904610" y="-15881"/>
                  <a:pt x="2021695" y="37586"/>
                  <a:pt x="2153208" y="0"/>
                </a:cubicBezTo>
                <a:cubicBezTo>
                  <a:pt x="2284721" y="-37586"/>
                  <a:pt x="2424684" y="5526"/>
                  <a:pt x="2675376" y="0"/>
                </a:cubicBezTo>
                <a:cubicBezTo>
                  <a:pt x="2926068" y="-5526"/>
                  <a:pt x="3089124" y="43622"/>
                  <a:pt x="3391156" y="0"/>
                </a:cubicBezTo>
                <a:cubicBezTo>
                  <a:pt x="3693188" y="-43622"/>
                  <a:pt x="3730582" y="50931"/>
                  <a:pt x="3848786" y="0"/>
                </a:cubicBezTo>
                <a:cubicBezTo>
                  <a:pt x="3966990" y="-50931"/>
                  <a:pt x="4294980" y="409"/>
                  <a:pt x="4564566" y="0"/>
                </a:cubicBezTo>
                <a:cubicBezTo>
                  <a:pt x="4834152" y="-409"/>
                  <a:pt x="4999554" y="26907"/>
                  <a:pt x="5280347" y="0"/>
                </a:cubicBezTo>
                <a:cubicBezTo>
                  <a:pt x="5561140" y="-26907"/>
                  <a:pt x="5647987" y="58674"/>
                  <a:pt x="5867052" y="0"/>
                </a:cubicBezTo>
                <a:cubicBezTo>
                  <a:pt x="6086117" y="-58674"/>
                  <a:pt x="6329820" y="50856"/>
                  <a:pt x="6453757" y="0"/>
                </a:cubicBezTo>
                <a:cubicBezTo>
                  <a:pt x="6488541" y="264469"/>
                  <a:pt x="6404459" y="439003"/>
                  <a:pt x="6453757" y="557450"/>
                </a:cubicBezTo>
                <a:cubicBezTo>
                  <a:pt x="6503055" y="675897"/>
                  <a:pt x="6450201" y="843021"/>
                  <a:pt x="6453757" y="1056220"/>
                </a:cubicBezTo>
                <a:cubicBezTo>
                  <a:pt x="6457313" y="1269419"/>
                  <a:pt x="6403691" y="1440457"/>
                  <a:pt x="6453757" y="1643009"/>
                </a:cubicBezTo>
                <a:cubicBezTo>
                  <a:pt x="6503823" y="1845561"/>
                  <a:pt x="6384368" y="2028378"/>
                  <a:pt x="6453757" y="2229798"/>
                </a:cubicBezTo>
                <a:cubicBezTo>
                  <a:pt x="6523146" y="2431218"/>
                  <a:pt x="6442899" y="2729713"/>
                  <a:pt x="6453757" y="2933945"/>
                </a:cubicBezTo>
                <a:cubicBezTo>
                  <a:pt x="6242776" y="2956128"/>
                  <a:pt x="6075025" y="2905165"/>
                  <a:pt x="5802514" y="2933945"/>
                </a:cubicBezTo>
                <a:cubicBezTo>
                  <a:pt x="5530003" y="2962725"/>
                  <a:pt x="5373880" y="2912103"/>
                  <a:pt x="5215809" y="2933945"/>
                </a:cubicBezTo>
                <a:cubicBezTo>
                  <a:pt x="5057739" y="2955787"/>
                  <a:pt x="5008598" y="2913400"/>
                  <a:pt x="4822717" y="2933945"/>
                </a:cubicBezTo>
                <a:cubicBezTo>
                  <a:pt x="4636836" y="2954490"/>
                  <a:pt x="4584693" y="2879126"/>
                  <a:pt x="4365087" y="2933945"/>
                </a:cubicBezTo>
                <a:cubicBezTo>
                  <a:pt x="4145481" y="2988764"/>
                  <a:pt x="3868456" y="2925298"/>
                  <a:pt x="3649306" y="2933945"/>
                </a:cubicBezTo>
                <a:cubicBezTo>
                  <a:pt x="3430156" y="2942592"/>
                  <a:pt x="3281807" y="2897963"/>
                  <a:pt x="3062601" y="2933945"/>
                </a:cubicBezTo>
                <a:cubicBezTo>
                  <a:pt x="2843396" y="2969927"/>
                  <a:pt x="2815797" y="2916056"/>
                  <a:pt x="2604971" y="2933945"/>
                </a:cubicBezTo>
                <a:cubicBezTo>
                  <a:pt x="2394145" y="2951834"/>
                  <a:pt x="2216285" y="2911289"/>
                  <a:pt x="2018266" y="2933945"/>
                </a:cubicBezTo>
                <a:cubicBezTo>
                  <a:pt x="1820248" y="2956601"/>
                  <a:pt x="1738015" y="2918736"/>
                  <a:pt x="1625173" y="2933945"/>
                </a:cubicBezTo>
                <a:cubicBezTo>
                  <a:pt x="1512331" y="2949154"/>
                  <a:pt x="1370624" y="2900375"/>
                  <a:pt x="1232081" y="2933945"/>
                </a:cubicBezTo>
                <a:cubicBezTo>
                  <a:pt x="1093538" y="2967515"/>
                  <a:pt x="790279" y="2921160"/>
                  <a:pt x="645376" y="2933945"/>
                </a:cubicBezTo>
                <a:cubicBezTo>
                  <a:pt x="500473" y="2946730"/>
                  <a:pt x="238236" y="2865482"/>
                  <a:pt x="0" y="2933945"/>
                </a:cubicBezTo>
                <a:cubicBezTo>
                  <a:pt x="-62523" y="2785397"/>
                  <a:pt x="36517" y="2542590"/>
                  <a:pt x="0" y="2317817"/>
                </a:cubicBezTo>
                <a:cubicBezTo>
                  <a:pt x="-36517" y="2093044"/>
                  <a:pt x="3029" y="2028578"/>
                  <a:pt x="0" y="1760367"/>
                </a:cubicBezTo>
                <a:cubicBezTo>
                  <a:pt x="-3029" y="1492156"/>
                  <a:pt x="11562" y="1453308"/>
                  <a:pt x="0" y="1261596"/>
                </a:cubicBezTo>
                <a:cubicBezTo>
                  <a:pt x="-11562" y="1069884"/>
                  <a:pt x="8102" y="783708"/>
                  <a:pt x="0" y="645468"/>
                </a:cubicBezTo>
                <a:cubicBezTo>
                  <a:pt x="-8102" y="507228"/>
                  <a:pt x="14395" y="150756"/>
                  <a:pt x="0" y="0"/>
                </a:cubicBezTo>
                <a:close/>
              </a:path>
            </a:pathLst>
          </a:custGeom>
          <a:ln w="19050">
            <a:noFill/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sk:type>
                    <ask:lineSketchScribble/>
                  </ask:type>
                </ask:lineSketchStyleProps>
              </a:ext>
            </a:extLst>
          </a:ln>
        </p:spPr>
        <p:txBody>
          <a:bodyPr>
            <a:normAutofit/>
          </a:bodyPr>
          <a:lstStyle/>
          <a:p>
            <a:pPr marL="0" indent="0">
              <a:spcBef>
                <a:spcPts val="400"/>
              </a:spcBef>
              <a:buNone/>
            </a:pPr>
            <a:r>
              <a:rPr lang="ru-RU" dirty="0">
                <a:latin typeface="+mn-lt"/>
              </a:rPr>
              <a:t>Многому научиться предстоит еще тебе, падаван. Но в руках меч уже держать </a:t>
            </a:r>
            <a:r>
              <a:rPr lang="ru-RU" dirty="0" err="1">
                <a:latin typeface="+mn-lt"/>
              </a:rPr>
              <a:t>спринговый</a:t>
            </a:r>
            <a:r>
              <a:rPr lang="ru-RU" dirty="0">
                <a:latin typeface="+mn-lt"/>
              </a:rPr>
              <a:t> можешь ты.</a:t>
            </a:r>
            <a:endParaRPr lang="en-US" dirty="0">
              <a:latin typeface="+mn-lt"/>
            </a:endParaRPr>
          </a:p>
        </p:txBody>
      </p:sp>
      <p:pic>
        <p:nvPicPr>
          <p:cNvPr id="3" name="Рисунок 2" descr="Изображение выглядит как мультфильм, Вымышленный персонаж, Йода, одежда&#10;&#10;Автоматически созданное описание">
            <a:extLst>
              <a:ext uri="{FF2B5EF4-FFF2-40B4-BE49-F238E27FC236}">
                <a16:creationId xmlns:a16="http://schemas.microsoft.com/office/drawing/2014/main" id="{17A7A2C8-5D10-1F40-E67D-711F0606CB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801" y="1188760"/>
            <a:ext cx="5018246" cy="4916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2443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944F08C-DCCA-16DD-E9FD-F8C732BCD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Зачем оно нам надо?</a:t>
            </a:r>
          </a:p>
        </p:txBody>
      </p:sp>
      <p:sp>
        <p:nvSpPr>
          <p:cNvPr id="4" name="Объект 2">
            <a:extLst>
              <a:ext uri="{FF2B5EF4-FFF2-40B4-BE49-F238E27FC236}">
                <a16:creationId xmlns:a16="http://schemas.microsoft.com/office/drawing/2014/main" id="{90985AEB-D480-CF17-24FC-A4A95B57144E}"/>
              </a:ext>
            </a:extLst>
          </p:cNvPr>
          <p:cNvSpPr txBox="1">
            <a:spLocks/>
          </p:cNvSpPr>
          <p:nvPr/>
        </p:nvSpPr>
        <p:spPr>
          <a:xfrm>
            <a:off x="838200" y="4671619"/>
            <a:ext cx="10515600" cy="1662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360000">
              <a:buFont typeface="Arial" panose="020B0604020202020204" pitchFamily="34" charset="0"/>
              <a:buNone/>
            </a:pPr>
            <a:r>
              <a:rPr lang="ru-RU" dirty="0"/>
              <a:t>Исключая возможности, которые предоставляют </a:t>
            </a:r>
            <a:r>
              <a:rPr lang="ru-RU" b="1" dirty="0"/>
              <a:t>«</a:t>
            </a:r>
            <a:r>
              <a:rPr lang="ru-RU" dirty="0"/>
              <a:t>узкоспециализированные</a:t>
            </a:r>
            <a:r>
              <a:rPr lang="ru-RU" b="1" dirty="0"/>
              <a:t>»</a:t>
            </a:r>
            <a:r>
              <a:rPr lang="ru-RU" dirty="0"/>
              <a:t> проекты </a:t>
            </a:r>
            <a:r>
              <a:rPr lang="en-US" dirty="0"/>
              <a:t>Spring</a:t>
            </a:r>
            <a:r>
              <a:rPr lang="ru-RU" dirty="0"/>
              <a:t>, (взаимодействие с БД, </a:t>
            </a:r>
            <a:r>
              <a:rPr lang="en-US" dirty="0"/>
              <a:t>WEB</a:t>
            </a:r>
            <a:r>
              <a:rPr lang="ru-RU" dirty="0"/>
              <a:t>, </a:t>
            </a:r>
            <a:r>
              <a:rPr lang="en-US" dirty="0"/>
              <a:t>security</a:t>
            </a:r>
            <a:r>
              <a:rPr lang="ru-RU" dirty="0"/>
              <a:t> и т.д.), ядро фреймворка предоставляет нам: инверсию и внедрение зависимостей, и конфигурацию приложения</a:t>
            </a:r>
            <a:r>
              <a:rPr lang="en-US" dirty="0"/>
              <a:t>.</a:t>
            </a:r>
          </a:p>
        </p:txBody>
      </p:sp>
      <p:grpSp>
        <p:nvGrpSpPr>
          <p:cNvPr id="41" name="Группа 40">
            <a:extLst>
              <a:ext uri="{FF2B5EF4-FFF2-40B4-BE49-F238E27FC236}">
                <a16:creationId xmlns:a16="http://schemas.microsoft.com/office/drawing/2014/main" id="{CC843BFF-C2D2-D6C4-A287-147F2FB8D149}"/>
              </a:ext>
            </a:extLst>
          </p:cNvPr>
          <p:cNvGrpSpPr/>
          <p:nvPr/>
        </p:nvGrpSpPr>
        <p:grpSpPr>
          <a:xfrm>
            <a:off x="1233597" y="1820893"/>
            <a:ext cx="9715230" cy="2720520"/>
            <a:chOff x="1247096" y="3016252"/>
            <a:chExt cx="9715230" cy="2720520"/>
          </a:xfrm>
        </p:grpSpPr>
        <p:grpSp>
          <p:nvGrpSpPr>
            <p:cNvPr id="14" name="Группа 13">
              <a:extLst>
                <a:ext uri="{FF2B5EF4-FFF2-40B4-BE49-F238E27FC236}">
                  <a16:creationId xmlns:a16="http://schemas.microsoft.com/office/drawing/2014/main" id="{04599FDF-64CF-CE23-693C-724C1C3E5705}"/>
                </a:ext>
              </a:extLst>
            </p:cNvPr>
            <p:cNvGrpSpPr/>
            <p:nvPr/>
          </p:nvGrpSpPr>
          <p:grpSpPr>
            <a:xfrm>
              <a:off x="4016828" y="3016252"/>
              <a:ext cx="4158342" cy="2720520"/>
              <a:chOff x="4016829" y="3016251"/>
              <a:chExt cx="4158342" cy="2720520"/>
            </a:xfrm>
          </p:grpSpPr>
          <p:sp>
            <p:nvSpPr>
              <p:cNvPr id="8" name="Скругленный прямоугольник 7">
                <a:extLst>
                  <a:ext uri="{FF2B5EF4-FFF2-40B4-BE49-F238E27FC236}">
                    <a16:creationId xmlns:a16="http://schemas.microsoft.com/office/drawing/2014/main" id="{0D692F8A-CD22-7B7B-D169-9AD2E4EAAFE1}"/>
                  </a:ext>
                </a:extLst>
              </p:cNvPr>
              <p:cNvSpPr/>
              <p:nvPr/>
            </p:nvSpPr>
            <p:spPr>
              <a:xfrm>
                <a:off x="4016829" y="3016252"/>
                <a:ext cx="4158342" cy="2720519"/>
              </a:xfrm>
              <a:prstGeom prst="roundRect">
                <a:avLst/>
              </a:prstGeom>
              <a:noFill/>
              <a:ln w="12700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222604E-FD96-5DB9-4F41-A2EE21B497B5}"/>
                  </a:ext>
                </a:extLst>
              </p:cNvPr>
              <p:cNvSpPr txBox="1"/>
              <p:nvPr/>
            </p:nvSpPr>
            <p:spPr>
              <a:xfrm>
                <a:off x="4701116" y="3016251"/>
                <a:ext cx="2789765" cy="523220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dirty="0">
                    <a:solidFill>
                      <a:srgbClr val="002060"/>
                    </a:solidFill>
                    <a:latin typeface="+mj-lt"/>
                  </a:rPr>
                  <a:t>Spring Core</a:t>
                </a:r>
                <a:endParaRPr lang="ru-RU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  <p:sp>
            <p:nvSpPr>
              <p:cNvPr id="10" name="Скругленный прямоугольник 9">
                <a:extLst>
                  <a:ext uri="{FF2B5EF4-FFF2-40B4-BE49-F238E27FC236}">
                    <a16:creationId xmlns:a16="http://schemas.microsoft.com/office/drawing/2014/main" id="{412C2501-1332-30B8-5264-685DAAD2F688}"/>
                  </a:ext>
                </a:extLst>
              </p:cNvPr>
              <p:cNvSpPr/>
              <p:nvPr/>
            </p:nvSpPr>
            <p:spPr>
              <a:xfrm>
                <a:off x="5219698" y="3672000"/>
                <a:ext cx="1752600" cy="795866"/>
              </a:xfrm>
              <a:prstGeom prst="roundRect">
                <a:avLst/>
              </a:prstGeom>
              <a:solidFill>
                <a:srgbClr val="002060"/>
              </a:solidFill>
              <a:ln w="12700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dirty="0"/>
                  <a:t>Инверсия управления</a:t>
                </a:r>
              </a:p>
            </p:txBody>
          </p:sp>
          <p:sp>
            <p:nvSpPr>
              <p:cNvPr id="11" name="Скругленный прямоугольник 10">
                <a:extLst>
                  <a:ext uri="{FF2B5EF4-FFF2-40B4-BE49-F238E27FC236}">
                    <a16:creationId xmlns:a16="http://schemas.microsoft.com/office/drawing/2014/main" id="{D66CF2D5-7541-0C03-9E54-03F6930AABCC}"/>
                  </a:ext>
                </a:extLst>
              </p:cNvPr>
              <p:cNvSpPr/>
              <p:nvPr/>
            </p:nvSpPr>
            <p:spPr>
              <a:xfrm>
                <a:off x="6258703" y="4746678"/>
                <a:ext cx="1752600" cy="795866"/>
              </a:xfrm>
              <a:prstGeom prst="roundRect">
                <a:avLst/>
              </a:prstGeom>
              <a:solidFill>
                <a:srgbClr val="002060"/>
              </a:solidFill>
              <a:ln w="12700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dirty="0"/>
                  <a:t>Конфигурация приложения</a:t>
                </a:r>
              </a:p>
            </p:txBody>
          </p:sp>
          <p:sp>
            <p:nvSpPr>
              <p:cNvPr id="12" name="Скругленный прямоугольник 11">
                <a:extLst>
                  <a:ext uri="{FF2B5EF4-FFF2-40B4-BE49-F238E27FC236}">
                    <a16:creationId xmlns:a16="http://schemas.microsoft.com/office/drawing/2014/main" id="{0D95F086-8AA9-6DF0-61D6-552627E3C71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180700" y="4747452"/>
                <a:ext cx="1752600" cy="795600"/>
              </a:xfrm>
              <a:prstGeom prst="roundRect">
                <a:avLst/>
              </a:prstGeom>
              <a:solidFill>
                <a:srgbClr val="002060"/>
              </a:solidFill>
              <a:ln w="12700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dirty="0"/>
                  <a:t>Внедрение зависимостей</a:t>
                </a:r>
              </a:p>
            </p:txBody>
          </p:sp>
        </p:grpSp>
        <p:sp>
          <p:nvSpPr>
            <p:cNvPr id="15" name="Скругленный прямоугольник 14">
              <a:extLst>
                <a:ext uri="{FF2B5EF4-FFF2-40B4-BE49-F238E27FC236}">
                  <a16:creationId xmlns:a16="http://schemas.microsoft.com/office/drawing/2014/main" id="{51F4055F-37DA-2BA5-0894-3ACE47E0B93F}"/>
                </a:ext>
              </a:extLst>
            </p:cNvPr>
            <p:cNvSpPr/>
            <p:nvPr/>
          </p:nvSpPr>
          <p:spPr>
            <a:xfrm>
              <a:off x="1247672" y="3569948"/>
              <a:ext cx="1753200" cy="795600"/>
            </a:xfrm>
            <a:prstGeom prst="roundRect">
              <a:avLst/>
            </a:prstGeom>
            <a:no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n>
                    <a:solidFill>
                      <a:srgbClr val="002060"/>
                    </a:solidFill>
                  </a:ln>
                  <a:solidFill>
                    <a:schemeClr val="tx1"/>
                  </a:solidFill>
                  <a:latin typeface="+mj-lt"/>
                </a:rPr>
                <a:t>AOP</a:t>
              </a:r>
              <a:endParaRPr lang="ru-RU" sz="1600" dirty="0">
                <a:ln>
                  <a:solidFill>
                    <a:srgbClr val="002060"/>
                  </a:solidFill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endParaRPr>
            </a:p>
          </p:txBody>
        </p:sp>
        <p:sp>
          <p:nvSpPr>
            <p:cNvPr id="17" name="Скругленный прямоугольник 16">
              <a:extLst>
                <a:ext uri="{FF2B5EF4-FFF2-40B4-BE49-F238E27FC236}">
                  <a16:creationId xmlns:a16="http://schemas.microsoft.com/office/drawing/2014/main" id="{8FEC57E8-6988-F3FF-3962-F44167B73840}"/>
                </a:ext>
              </a:extLst>
            </p:cNvPr>
            <p:cNvSpPr/>
            <p:nvPr/>
          </p:nvSpPr>
          <p:spPr>
            <a:xfrm>
              <a:off x="1247096" y="4783815"/>
              <a:ext cx="1753200" cy="795600"/>
            </a:xfrm>
            <a:prstGeom prst="roundRect">
              <a:avLst/>
            </a:prstGeom>
            <a:no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n>
                    <a:solidFill>
                      <a:srgbClr val="002060"/>
                    </a:solidFill>
                  </a:ln>
                  <a:solidFill>
                    <a:schemeClr val="tx1"/>
                  </a:solidFill>
                  <a:latin typeface="+mj-lt"/>
                </a:rPr>
                <a:t>Security</a:t>
              </a:r>
              <a:endParaRPr lang="ru-RU" sz="1600" dirty="0">
                <a:ln>
                  <a:solidFill>
                    <a:srgbClr val="002060"/>
                  </a:solidFill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endParaRPr>
            </a:p>
          </p:txBody>
        </p:sp>
        <p:sp>
          <p:nvSpPr>
            <p:cNvPr id="18" name="Скругленный прямоугольник 17">
              <a:extLst>
                <a:ext uri="{FF2B5EF4-FFF2-40B4-BE49-F238E27FC236}">
                  <a16:creationId xmlns:a16="http://schemas.microsoft.com/office/drawing/2014/main" id="{16152C16-348F-201D-B19F-427F22037955}"/>
                </a:ext>
              </a:extLst>
            </p:cNvPr>
            <p:cNvSpPr/>
            <p:nvPr/>
          </p:nvSpPr>
          <p:spPr>
            <a:xfrm>
              <a:off x="9182126" y="3344259"/>
              <a:ext cx="1753200" cy="795600"/>
            </a:xfrm>
            <a:prstGeom prst="roundRect">
              <a:avLst/>
            </a:prstGeom>
            <a:no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600" dirty="0">
                  <a:ln>
                    <a:solidFill>
                      <a:srgbClr val="002060"/>
                    </a:solidFill>
                  </a:ln>
                  <a:solidFill>
                    <a:schemeClr val="tx1"/>
                  </a:solidFill>
                  <a:latin typeface="+mj-lt"/>
                </a:rPr>
                <a:t>Еще какой-то проект </a:t>
              </a:r>
              <a:r>
                <a:rPr lang="en-US" sz="1600" dirty="0">
                  <a:ln>
                    <a:solidFill>
                      <a:srgbClr val="002060"/>
                    </a:solidFill>
                  </a:ln>
                  <a:solidFill>
                    <a:schemeClr val="tx1"/>
                  </a:solidFill>
                  <a:latin typeface="+mj-lt"/>
                </a:rPr>
                <a:t>Spring</a:t>
              </a:r>
              <a:r>
                <a:rPr lang="ru-RU" sz="1600" dirty="0">
                  <a:ln>
                    <a:solidFill>
                      <a:srgbClr val="002060"/>
                    </a:solidFill>
                  </a:ln>
                  <a:solidFill>
                    <a:schemeClr val="tx1"/>
                  </a:solidFill>
                  <a:latin typeface="+mj-lt"/>
                </a:rPr>
                <a:t> </a:t>
              </a:r>
              <a:endParaRPr lang="ru-RU" sz="1600" dirty="0">
                <a:ln>
                  <a:solidFill>
                    <a:srgbClr val="002060"/>
                  </a:solidFill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endParaRPr>
            </a:p>
          </p:txBody>
        </p:sp>
        <p:sp>
          <p:nvSpPr>
            <p:cNvPr id="19" name="Скругленный прямоугольник 18">
              <a:extLst>
                <a:ext uri="{FF2B5EF4-FFF2-40B4-BE49-F238E27FC236}">
                  <a16:creationId xmlns:a16="http://schemas.microsoft.com/office/drawing/2014/main" id="{D174080E-B9C4-7A37-63C5-C47C29BF8B1A}"/>
                </a:ext>
              </a:extLst>
            </p:cNvPr>
            <p:cNvSpPr/>
            <p:nvPr/>
          </p:nvSpPr>
          <p:spPr>
            <a:xfrm>
              <a:off x="9155126" y="4540867"/>
              <a:ext cx="1753200" cy="795600"/>
            </a:xfrm>
            <a:prstGeom prst="roundRect">
              <a:avLst/>
            </a:prstGeom>
            <a:no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ln>
                  <a:solidFill>
                    <a:srgbClr val="002060"/>
                  </a:solidFill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endParaRPr>
            </a:p>
          </p:txBody>
        </p:sp>
        <p:sp>
          <p:nvSpPr>
            <p:cNvPr id="20" name="Скругленный прямоугольник 19">
              <a:extLst>
                <a:ext uri="{FF2B5EF4-FFF2-40B4-BE49-F238E27FC236}">
                  <a16:creationId xmlns:a16="http://schemas.microsoft.com/office/drawing/2014/main" id="{6DAB6776-F253-7E64-8AD5-16144067D927}"/>
                </a:ext>
              </a:extLst>
            </p:cNvPr>
            <p:cNvSpPr/>
            <p:nvPr/>
          </p:nvSpPr>
          <p:spPr>
            <a:xfrm>
              <a:off x="9172800" y="4558867"/>
              <a:ext cx="1753200" cy="795600"/>
            </a:xfrm>
            <a:prstGeom prst="roundRect">
              <a:avLst/>
            </a:prstGeom>
            <a:no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ln>
                  <a:solidFill>
                    <a:srgbClr val="002060"/>
                  </a:solidFill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endParaRPr>
            </a:p>
          </p:txBody>
        </p:sp>
        <p:sp>
          <p:nvSpPr>
            <p:cNvPr id="21" name="Скругленный прямоугольник 20">
              <a:extLst>
                <a:ext uri="{FF2B5EF4-FFF2-40B4-BE49-F238E27FC236}">
                  <a16:creationId xmlns:a16="http://schemas.microsoft.com/office/drawing/2014/main" id="{57CB15E1-DAE0-B0BF-9994-3536A691EE4E}"/>
                </a:ext>
              </a:extLst>
            </p:cNvPr>
            <p:cNvSpPr/>
            <p:nvPr/>
          </p:nvSpPr>
          <p:spPr>
            <a:xfrm>
              <a:off x="9191126" y="4576867"/>
              <a:ext cx="1753200" cy="795600"/>
            </a:xfrm>
            <a:prstGeom prst="roundRect">
              <a:avLst/>
            </a:prstGeom>
            <a:no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ln>
                  <a:solidFill>
                    <a:srgbClr val="002060"/>
                  </a:solidFill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endParaRPr>
            </a:p>
          </p:txBody>
        </p:sp>
        <p:sp>
          <p:nvSpPr>
            <p:cNvPr id="22" name="Скругленный прямоугольник 21">
              <a:extLst>
                <a:ext uri="{FF2B5EF4-FFF2-40B4-BE49-F238E27FC236}">
                  <a16:creationId xmlns:a16="http://schemas.microsoft.com/office/drawing/2014/main" id="{62825F7A-562B-4CB9-A545-D20FE6BF63EC}"/>
                </a:ext>
              </a:extLst>
            </p:cNvPr>
            <p:cNvSpPr/>
            <p:nvPr/>
          </p:nvSpPr>
          <p:spPr>
            <a:xfrm>
              <a:off x="9209126" y="4594867"/>
              <a:ext cx="1753200" cy="795600"/>
            </a:xfrm>
            <a:prstGeom prst="roundRect">
              <a:avLst/>
            </a:prstGeom>
            <a:no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600" dirty="0">
                  <a:ln>
                    <a:solidFill>
                      <a:srgbClr val="002060"/>
                    </a:solidFill>
                  </a:ln>
                  <a:solidFill>
                    <a:schemeClr val="tx1"/>
                  </a:solidFill>
                  <a:latin typeface="+mj-lt"/>
                </a:rPr>
                <a:t>Еще десяток проектов</a:t>
              </a:r>
              <a:r>
                <a:rPr lang="en-US" sz="1600" dirty="0">
                  <a:ln>
                    <a:solidFill>
                      <a:srgbClr val="002060"/>
                    </a:solidFill>
                  </a:ln>
                  <a:solidFill>
                    <a:schemeClr val="tx1"/>
                  </a:solidFill>
                  <a:latin typeface="+mj-lt"/>
                </a:rPr>
                <a:t> Spring</a:t>
              </a:r>
              <a:endParaRPr lang="ru-RU" sz="1600" dirty="0">
                <a:ln>
                  <a:solidFill>
                    <a:srgbClr val="002060"/>
                  </a:solidFill>
                </a:ln>
                <a:solidFill>
                  <a:schemeClr val="tx1"/>
                </a:solidFill>
                <a:latin typeface="+mj-lt"/>
              </a:endParaRPr>
            </a:p>
          </p:txBody>
        </p:sp>
        <p:cxnSp>
          <p:nvCxnSpPr>
            <p:cNvPr id="26" name="Прямая со стрелкой 25">
              <a:extLst>
                <a:ext uri="{FF2B5EF4-FFF2-40B4-BE49-F238E27FC236}">
                  <a16:creationId xmlns:a16="http://schemas.microsoft.com/office/drawing/2014/main" id="{62096E46-5C37-ECC6-5AC1-990A4DA62968}"/>
                </a:ext>
              </a:extLst>
            </p:cNvPr>
            <p:cNvCxnSpPr>
              <a:cxnSpLocks/>
              <a:endCxn id="15" idx="3"/>
            </p:cNvCxnSpPr>
            <p:nvPr/>
          </p:nvCxnSpPr>
          <p:spPr>
            <a:xfrm flipH="1">
              <a:off x="3000872" y="3967748"/>
              <a:ext cx="1006952" cy="0"/>
            </a:xfrm>
            <a:prstGeom prst="straightConnector1">
              <a:avLst/>
            </a:prstGeom>
            <a:ln w="12700">
              <a:solidFill>
                <a:srgbClr val="00206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Прямая со стрелкой 26">
              <a:extLst>
                <a:ext uri="{FF2B5EF4-FFF2-40B4-BE49-F238E27FC236}">
                  <a16:creationId xmlns:a16="http://schemas.microsoft.com/office/drawing/2014/main" id="{2475E5BA-B11B-DCE8-C2B2-4D204512C5BA}"/>
                </a:ext>
              </a:extLst>
            </p:cNvPr>
            <p:cNvCxnSpPr>
              <a:cxnSpLocks/>
              <a:endCxn id="17" idx="3"/>
            </p:cNvCxnSpPr>
            <p:nvPr/>
          </p:nvCxnSpPr>
          <p:spPr>
            <a:xfrm flipH="1">
              <a:off x="3000296" y="5181615"/>
              <a:ext cx="1006952" cy="0"/>
            </a:xfrm>
            <a:prstGeom prst="straightConnector1">
              <a:avLst/>
            </a:prstGeom>
            <a:ln w="12700">
              <a:solidFill>
                <a:srgbClr val="00206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Прямая со стрелкой 27">
              <a:extLst>
                <a:ext uri="{FF2B5EF4-FFF2-40B4-BE49-F238E27FC236}">
                  <a16:creationId xmlns:a16="http://schemas.microsoft.com/office/drawing/2014/main" id="{2ABDE0F9-8F94-B151-9E8F-F3B7DA8B7813}"/>
                </a:ext>
              </a:extLst>
            </p:cNvPr>
            <p:cNvCxnSpPr>
              <a:cxnSpLocks/>
              <a:endCxn id="19" idx="1"/>
            </p:cNvCxnSpPr>
            <p:nvPr/>
          </p:nvCxnSpPr>
          <p:spPr>
            <a:xfrm>
              <a:off x="8165844" y="4938667"/>
              <a:ext cx="989282" cy="0"/>
            </a:xfrm>
            <a:prstGeom prst="straightConnector1">
              <a:avLst/>
            </a:prstGeom>
            <a:ln w="12700">
              <a:solidFill>
                <a:srgbClr val="00206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Прямая со стрелкой 28">
              <a:extLst>
                <a:ext uri="{FF2B5EF4-FFF2-40B4-BE49-F238E27FC236}">
                  <a16:creationId xmlns:a16="http://schemas.microsoft.com/office/drawing/2014/main" id="{950710A7-C588-B967-0128-E05337B30CF7}"/>
                </a:ext>
              </a:extLst>
            </p:cNvPr>
            <p:cNvCxnSpPr>
              <a:cxnSpLocks/>
              <a:endCxn id="18" idx="1"/>
            </p:cNvCxnSpPr>
            <p:nvPr/>
          </p:nvCxnSpPr>
          <p:spPr>
            <a:xfrm>
              <a:off x="8188670" y="3742059"/>
              <a:ext cx="993456" cy="0"/>
            </a:xfrm>
            <a:prstGeom prst="straightConnector1">
              <a:avLst/>
            </a:prstGeom>
            <a:ln w="12700">
              <a:solidFill>
                <a:srgbClr val="00206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Скругленный прямоугольник 41">
            <a:extLst>
              <a:ext uri="{FF2B5EF4-FFF2-40B4-BE49-F238E27FC236}">
                <a16:creationId xmlns:a16="http://schemas.microsoft.com/office/drawing/2014/main" id="{216F17D5-ABFE-EB63-A0AE-9C8CAE3FA0A2}"/>
              </a:ext>
            </a:extLst>
          </p:cNvPr>
          <p:cNvSpPr/>
          <p:nvPr/>
        </p:nvSpPr>
        <p:spPr>
          <a:xfrm>
            <a:off x="838200" y="1690687"/>
            <a:ext cx="10515600" cy="2980932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EFB8A65-3A40-232F-AB72-31F3FB905762}"/>
              </a:ext>
            </a:extLst>
          </p:cNvPr>
          <p:cNvSpPr txBox="1"/>
          <p:nvPr/>
        </p:nvSpPr>
        <p:spPr>
          <a:xfrm>
            <a:off x="1197855" y="1627978"/>
            <a:ext cx="2789765" cy="523220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2060"/>
                </a:solidFill>
                <a:latin typeface="+mj-lt"/>
              </a:rPr>
              <a:t>Spring Framework</a:t>
            </a:r>
            <a:endParaRPr lang="ru-RU" sz="2800" dirty="0">
              <a:solidFill>
                <a:srgbClr val="00206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188568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01B76-34AC-4DFA-9D6A-4057A1E27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Инверсия управления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C43DD1-8954-40E8-898D-4E9725FC37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0860157" cy="4299873"/>
          </a:xfrm>
        </p:spPr>
        <p:txBody>
          <a:bodyPr>
            <a:normAutofit/>
          </a:bodyPr>
          <a:lstStyle/>
          <a:p>
            <a:pPr marL="0" indent="360000" algn="l">
              <a:buNone/>
            </a:pPr>
            <a:r>
              <a:rPr lang="ru-RU" b="0" i="0" dirty="0">
                <a:effectLst/>
              </a:rPr>
              <a:t>Инверсия управления</a:t>
            </a:r>
            <a:r>
              <a:rPr lang="en-US" b="0" i="0" dirty="0">
                <a:effectLst/>
              </a:rPr>
              <a:t> (Inversion of control)</a:t>
            </a:r>
            <a:r>
              <a:rPr lang="ru-RU" b="0" i="0" dirty="0">
                <a:effectLst/>
              </a:rPr>
              <a:t> — это идея разработки ПО, при которой управление объектами или частями программы передается в контейнер или платформу. </a:t>
            </a:r>
            <a:r>
              <a:rPr lang="en-US" dirty="0"/>
              <a:t>IoC </a:t>
            </a:r>
            <a:r>
              <a:rPr lang="ru-RU" dirty="0"/>
              <a:t>дает несколько преимуществ:</a:t>
            </a:r>
          </a:p>
          <a:p>
            <a:pPr marL="505800" lvl="1"/>
            <a:r>
              <a:rPr lang="ru-RU" sz="2800" b="0" i="0" dirty="0">
                <a:effectLst/>
              </a:rPr>
              <a:t>разделение</a:t>
            </a:r>
            <a:r>
              <a:rPr lang="ru-RU" sz="2800" b="0" i="0" dirty="0">
                <a:solidFill>
                  <a:srgbClr val="000000"/>
                </a:solidFill>
                <a:effectLst/>
              </a:rPr>
              <a:t> </a:t>
            </a:r>
            <a:r>
              <a:rPr lang="ru-RU" sz="2800" b="0" i="0" dirty="0">
                <a:effectLst/>
              </a:rPr>
              <a:t>выполнения задачи и ее реализации;</a:t>
            </a:r>
          </a:p>
          <a:p>
            <a:pPr marL="505800" lvl="1"/>
            <a:r>
              <a:rPr lang="ru-RU" sz="2800" b="0" i="0" dirty="0">
                <a:effectLst/>
              </a:rPr>
              <a:t>упрощение переключения между различными реализациями;</a:t>
            </a:r>
          </a:p>
          <a:p>
            <a:pPr marL="505800" lvl="1"/>
            <a:r>
              <a:rPr lang="ru-RU" sz="2800" b="0" i="0" dirty="0">
                <a:effectLst/>
              </a:rPr>
              <a:t>большая модульность программы;</a:t>
            </a:r>
          </a:p>
          <a:p>
            <a:pPr marL="505800" lvl="1"/>
            <a:r>
              <a:rPr lang="ru-RU" sz="2800" b="0" i="0" dirty="0">
                <a:effectLst/>
              </a:rPr>
              <a:t>большее упрощение тестирования программы за счет изоляции компонента или имитации его зависимостей, а также разрешения компонентам взаимодействовать через контракты.</a:t>
            </a:r>
          </a:p>
        </p:txBody>
      </p:sp>
    </p:spTree>
    <p:extLst>
      <p:ext uri="{BB962C8B-B14F-4D97-AF65-F5344CB8AC3E}">
        <p14:creationId xmlns:p14="http://schemas.microsoft.com/office/powerpoint/2010/main" val="30983197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01B76-34AC-4DFA-9D6A-4057A1E27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Spring</a:t>
            </a:r>
            <a:r>
              <a:rPr lang="ru-RU" dirty="0"/>
              <a:t>.</a:t>
            </a:r>
            <a:r>
              <a:rPr lang="en-US" dirty="0"/>
              <a:t> </a:t>
            </a:r>
            <a:r>
              <a:rPr lang="ru-RU" dirty="0"/>
              <a:t>Инверсия управления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C43DD1-8954-40E8-898D-4E9725FC37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902676" cy="3139665"/>
          </a:xfrm>
        </p:spPr>
        <p:txBody>
          <a:bodyPr>
            <a:normAutofit/>
          </a:bodyPr>
          <a:lstStyle/>
          <a:p>
            <a:pPr marL="0" indent="360000">
              <a:buNone/>
            </a:pPr>
            <a:r>
              <a:rPr lang="ru-RU" dirty="0"/>
              <a:t>В </a:t>
            </a:r>
            <a:r>
              <a:rPr lang="en-US" dirty="0"/>
              <a:t>Spring </a:t>
            </a:r>
            <a:r>
              <a:rPr lang="ru-RU" dirty="0"/>
              <a:t>контейнером для </a:t>
            </a:r>
            <a:r>
              <a:rPr lang="en-US" dirty="0"/>
              <a:t>IoC</a:t>
            </a:r>
            <a:r>
              <a:rPr lang="ru-RU" dirty="0"/>
              <a:t> выступает интерфейс </a:t>
            </a:r>
            <a:r>
              <a:rPr lang="en-US" b="1" dirty="0"/>
              <a:t>ApplicationContext</a:t>
            </a:r>
            <a:r>
              <a:rPr lang="en-US" dirty="0"/>
              <a:t>. </a:t>
            </a:r>
            <a:r>
              <a:rPr lang="ru-RU" dirty="0"/>
              <a:t>Он отвечает за создание, настройку и сборку объектов, которые в </a:t>
            </a:r>
            <a:r>
              <a:rPr lang="en-US" dirty="0"/>
              <a:t>Spring </a:t>
            </a:r>
            <a:r>
              <a:rPr lang="ru-RU" dirty="0"/>
              <a:t>называются </a:t>
            </a:r>
            <a:r>
              <a:rPr lang="en-US" dirty="0"/>
              <a:t>Bean – </a:t>
            </a:r>
            <a:r>
              <a:rPr lang="ru-RU" dirty="0"/>
              <a:t>компонентами. Также </a:t>
            </a:r>
            <a:r>
              <a:rPr lang="en-US" dirty="0"/>
              <a:t>Context</a:t>
            </a:r>
            <a:r>
              <a:rPr lang="ru-RU" dirty="0"/>
              <a:t> отвечает за управление жизненными циклами бинов. 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4D228DC-9939-C93C-97CD-BF4F55756F57}"/>
              </a:ext>
            </a:extLst>
          </p:cNvPr>
          <p:cNvSpPr txBox="1">
            <a:spLocks/>
          </p:cNvSpPr>
          <p:nvPr/>
        </p:nvSpPr>
        <p:spPr>
          <a:xfrm>
            <a:off x="8740876" y="1825625"/>
            <a:ext cx="2612923" cy="3139665"/>
          </a:xfrm>
          <a:custGeom>
            <a:avLst/>
            <a:gdLst>
              <a:gd name="connsiteX0" fmla="*/ 0 w 2612923"/>
              <a:gd name="connsiteY0" fmla="*/ 0 h 3139665"/>
              <a:gd name="connsiteX1" fmla="*/ 444197 w 2612923"/>
              <a:gd name="connsiteY1" fmla="*/ 0 h 3139665"/>
              <a:gd name="connsiteX2" fmla="*/ 940652 w 2612923"/>
              <a:gd name="connsiteY2" fmla="*/ 0 h 3139665"/>
              <a:gd name="connsiteX3" fmla="*/ 1489366 w 2612923"/>
              <a:gd name="connsiteY3" fmla="*/ 0 h 3139665"/>
              <a:gd name="connsiteX4" fmla="*/ 2038080 w 2612923"/>
              <a:gd name="connsiteY4" fmla="*/ 0 h 3139665"/>
              <a:gd name="connsiteX5" fmla="*/ 2612923 w 2612923"/>
              <a:gd name="connsiteY5" fmla="*/ 0 h 3139665"/>
              <a:gd name="connsiteX6" fmla="*/ 2612923 w 2612923"/>
              <a:gd name="connsiteY6" fmla="*/ 460484 h 3139665"/>
              <a:gd name="connsiteX7" fmla="*/ 2612923 w 2612923"/>
              <a:gd name="connsiteY7" fmla="*/ 983762 h 3139665"/>
              <a:gd name="connsiteX8" fmla="*/ 2612923 w 2612923"/>
              <a:gd name="connsiteY8" fmla="*/ 1444246 h 3139665"/>
              <a:gd name="connsiteX9" fmla="*/ 2612923 w 2612923"/>
              <a:gd name="connsiteY9" fmla="*/ 1904730 h 3139665"/>
              <a:gd name="connsiteX10" fmla="*/ 2612923 w 2612923"/>
              <a:gd name="connsiteY10" fmla="*/ 2333818 h 3139665"/>
              <a:gd name="connsiteX11" fmla="*/ 2612923 w 2612923"/>
              <a:gd name="connsiteY11" fmla="*/ 3139665 h 3139665"/>
              <a:gd name="connsiteX12" fmla="*/ 2064209 w 2612923"/>
              <a:gd name="connsiteY12" fmla="*/ 3139665 h 3139665"/>
              <a:gd name="connsiteX13" fmla="*/ 1515495 w 2612923"/>
              <a:gd name="connsiteY13" fmla="*/ 3139665 h 3139665"/>
              <a:gd name="connsiteX14" fmla="*/ 1045169 w 2612923"/>
              <a:gd name="connsiteY14" fmla="*/ 3139665 h 3139665"/>
              <a:gd name="connsiteX15" fmla="*/ 470326 w 2612923"/>
              <a:gd name="connsiteY15" fmla="*/ 3139665 h 3139665"/>
              <a:gd name="connsiteX16" fmla="*/ 0 w 2612923"/>
              <a:gd name="connsiteY16" fmla="*/ 3139665 h 3139665"/>
              <a:gd name="connsiteX17" fmla="*/ 0 w 2612923"/>
              <a:gd name="connsiteY17" fmla="*/ 2647784 h 3139665"/>
              <a:gd name="connsiteX18" fmla="*/ 0 w 2612923"/>
              <a:gd name="connsiteY18" fmla="*/ 2124507 h 3139665"/>
              <a:gd name="connsiteX19" fmla="*/ 0 w 2612923"/>
              <a:gd name="connsiteY19" fmla="*/ 1664022 h 3139665"/>
              <a:gd name="connsiteX20" fmla="*/ 0 w 2612923"/>
              <a:gd name="connsiteY20" fmla="*/ 1109348 h 3139665"/>
              <a:gd name="connsiteX21" fmla="*/ 0 w 2612923"/>
              <a:gd name="connsiteY21" fmla="*/ 523278 h 3139665"/>
              <a:gd name="connsiteX22" fmla="*/ 0 w 2612923"/>
              <a:gd name="connsiteY22" fmla="*/ 0 h 3139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2612923" h="3139665" fill="none" extrusionOk="0">
                <a:moveTo>
                  <a:pt x="0" y="0"/>
                </a:moveTo>
                <a:cubicBezTo>
                  <a:pt x="184483" y="-9048"/>
                  <a:pt x="354773" y="38863"/>
                  <a:pt x="444197" y="0"/>
                </a:cubicBezTo>
                <a:cubicBezTo>
                  <a:pt x="533621" y="-38863"/>
                  <a:pt x="765752" y="13899"/>
                  <a:pt x="940652" y="0"/>
                </a:cubicBezTo>
                <a:cubicBezTo>
                  <a:pt x="1115553" y="-13899"/>
                  <a:pt x="1315910" y="46909"/>
                  <a:pt x="1489366" y="0"/>
                </a:cubicBezTo>
                <a:cubicBezTo>
                  <a:pt x="1662822" y="-46909"/>
                  <a:pt x="1789706" y="2417"/>
                  <a:pt x="2038080" y="0"/>
                </a:cubicBezTo>
                <a:cubicBezTo>
                  <a:pt x="2286454" y="-2417"/>
                  <a:pt x="2402508" y="31801"/>
                  <a:pt x="2612923" y="0"/>
                </a:cubicBezTo>
                <a:cubicBezTo>
                  <a:pt x="2663334" y="175397"/>
                  <a:pt x="2589714" y="235564"/>
                  <a:pt x="2612923" y="460484"/>
                </a:cubicBezTo>
                <a:cubicBezTo>
                  <a:pt x="2636132" y="685404"/>
                  <a:pt x="2550278" y="816554"/>
                  <a:pt x="2612923" y="983762"/>
                </a:cubicBezTo>
                <a:cubicBezTo>
                  <a:pt x="2675568" y="1150970"/>
                  <a:pt x="2586836" y="1350017"/>
                  <a:pt x="2612923" y="1444246"/>
                </a:cubicBezTo>
                <a:cubicBezTo>
                  <a:pt x="2639010" y="1538475"/>
                  <a:pt x="2591842" y="1721309"/>
                  <a:pt x="2612923" y="1904730"/>
                </a:cubicBezTo>
                <a:cubicBezTo>
                  <a:pt x="2634004" y="2088151"/>
                  <a:pt x="2569830" y="2207356"/>
                  <a:pt x="2612923" y="2333818"/>
                </a:cubicBezTo>
                <a:cubicBezTo>
                  <a:pt x="2656016" y="2460280"/>
                  <a:pt x="2536811" y="2741691"/>
                  <a:pt x="2612923" y="3139665"/>
                </a:cubicBezTo>
                <a:cubicBezTo>
                  <a:pt x="2425785" y="3145084"/>
                  <a:pt x="2254403" y="3092968"/>
                  <a:pt x="2064209" y="3139665"/>
                </a:cubicBezTo>
                <a:cubicBezTo>
                  <a:pt x="1874015" y="3186362"/>
                  <a:pt x="1782491" y="3129821"/>
                  <a:pt x="1515495" y="3139665"/>
                </a:cubicBezTo>
                <a:cubicBezTo>
                  <a:pt x="1248499" y="3149509"/>
                  <a:pt x="1196950" y="3110440"/>
                  <a:pt x="1045169" y="3139665"/>
                </a:cubicBezTo>
                <a:cubicBezTo>
                  <a:pt x="893388" y="3168890"/>
                  <a:pt x="686337" y="3117364"/>
                  <a:pt x="470326" y="3139665"/>
                </a:cubicBezTo>
                <a:cubicBezTo>
                  <a:pt x="254315" y="3161966"/>
                  <a:pt x="126319" y="3103547"/>
                  <a:pt x="0" y="3139665"/>
                </a:cubicBezTo>
                <a:cubicBezTo>
                  <a:pt x="-16656" y="2977070"/>
                  <a:pt x="10397" y="2783379"/>
                  <a:pt x="0" y="2647784"/>
                </a:cubicBezTo>
                <a:cubicBezTo>
                  <a:pt x="-10397" y="2512189"/>
                  <a:pt x="9722" y="2300079"/>
                  <a:pt x="0" y="2124507"/>
                </a:cubicBezTo>
                <a:cubicBezTo>
                  <a:pt x="-9722" y="1948935"/>
                  <a:pt x="14480" y="1791579"/>
                  <a:pt x="0" y="1664022"/>
                </a:cubicBezTo>
                <a:cubicBezTo>
                  <a:pt x="-14480" y="1536466"/>
                  <a:pt x="56854" y="1238550"/>
                  <a:pt x="0" y="1109348"/>
                </a:cubicBezTo>
                <a:cubicBezTo>
                  <a:pt x="-56854" y="980146"/>
                  <a:pt x="12430" y="728435"/>
                  <a:pt x="0" y="523278"/>
                </a:cubicBezTo>
                <a:cubicBezTo>
                  <a:pt x="-12430" y="318121"/>
                  <a:pt x="28005" y="112212"/>
                  <a:pt x="0" y="0"/>
                </a:cubicBezTo>
                <a:close/>
              </a:path>
              <a:path w="2612923" h="3139665" stroke="0" extrusionOk="0">
                <a:moveTo>
                  <a:pt x="0" y="0"/>
                </a:moveTo>
                <a:cubicBezTo>
                  <a:pt x="122375" y="-52456"/>
                  <a:pt x="330440" y="6250"/>
                  <a:pt x="444197" y="0"/>
                </a:cubicBezTo>
                <a:cubicBezTo>
                  <a:pt x="557954" y="-6250"/>
                  <a:pt x="839812" y="56598"/>
                  <a:pt x="966782" y="0"/>
                </a:cubicBezTo>
                <a:cubicBezTo>
                  <a:pt x="1093752" y="-56598"/>
                  <a:pt x="1373184" y="11530"/>
                  <a:pt x="1541625" y="0"/>
                </a:cubicBezTo>
                <a:cubicBezTo>
                  <a:pt x="1710066" y="-11530"/>
                  <a:pt x="1809542" y="38111"/>
                  <a:pt x="2038080" y="0"/>
                </a:cubicBezTo>
                <a:cubicBezTo>
                  <a:pt x="2266619" y="-38111"/>
                  <a:pt x="2436833" y="68975"/>
                  <a:pt x="2612923" y="0"/>
                </a:cubicBezTo>
                <a:cubicBezTo>
                  <a:pt x="2668085" y="273322"/>
                  <a:pt x="2584093" y="433427"/>
                  <a:pt x="2612923" y="554674"/>
                </a:cubicBezTo>
                <a:cubicBezTo>
                  <a:pt x="2641753" y="675921"/>
                  <a:pt x="2560888" y="858312"/>
                  <a:pt x="2612923" y="1077952"/>
                </a:cubicBezTo>
                <a:cubicBezTo>
                  <a:pt x="2664958" y="1297592"/>
                  <a:pt x="2564948" y="1420770"/>
                  <a:pt x="2612923" y="1538436"/>
                </a:cubicBezTo>
                <a:cubicBezTo>
                  <a:pt x="2660898" y="1656102"/>
                  <a:pt x="2587207" y="1844015"/>
                  <a:pt x="2612923" y="1998920"/>
                </a:cubicBezTo>
                <a:cubicBezTo>
                  <a:pt x="2638639" y="2153825"/>
                  <a:pt x="2602804" y="2280467"/>
                  <a:pt x="2612923" y="2459404"/>
                </a:cubicBezTo>
                <a:cubicBezTo>
                  <a:pt x="2623042" y="2638341"/>
                  <a:pt x="2555834" y="2862199"/>
                  <a:pt x="2612923" y="3139665"/>
                </a:cubicBezTo>
                <a:cubicBezTo>
                  <a:pt x="2425077" y="3195337"/>
                  <a:pt x="2220378" y="3094380"/>
                  <a:pt x="2090338" y="3139665"/>
                </a:cubicBezTo>
                <a:cubicBezTo>
                  <a:pt x="1960299" y="3184950"/>
                  <a:pt x="1810499" y="3126514"/>
                  <a:pt x="1593883" y="3139665"/>
                </a:cubicBezTo>
                <a:cubicBezTo>
                  <a:pt x="1377267" y="3152816"/>
                  <a:pt x="1264413" y="3129505"/>
                  <a:pt x="1123557" y="3139665"/>
                </a:cubicBezTo>
                <a:cubicBezTo>
                  <a:pt x="982701" y="3149825"/>
                  <a:pt x="805306" y="3126441"/>
                  <a:pt x="600972" y="3139665"/>
                </a:cubicBezTo>
                <a:cubicBezTo>
                  <a:pt x="396638" y="3152889"/>
                  <a:pt x="125293" y="3101227"/>
                  <a:pt x="0" y="3139665"/>
                </a:cubicBezTo>
                <a:cubicBezTo>
                  <a:pt x="-14643" y="2974721"/>
                  <a:pt x="9743" y="2811122"/>
                  <a:pt x="0" y="2710577"/>
                </a:cubicBezTo>
                <a:cubicBezTo>
                  <a:pt x="-9743" y="2610032"/>
                  <a:pt x="32389" y="2352354"/>
                  <a:pt x="0" y="2124507"/>
                </a:cubicBezTo>
                <a:cubicBezTo>
                  <a:pt x="-32389" y="1896660"/>
                  <a:pt x="32018" y="1899010"/>
                  <a:pt x="0" y="1695419"/>
                </a:cubicBezTo>
                <a:cubicBezTo>
                  <a:pt x="-32018" y="1491828"/>
                  <a:pt x="13008" y="1399579"/>
                  <a:pt x="0" y="1109348"/>
                </a:cubicBezTo>
                <a:cubicBezTo>
                  <a:pt x="-13008" y="819117"/>
                  <a:pt x="57906" y="780315"/>
                  <a:pt x="0" y="554674"/>
                </a:cubicBezTo>
                <a:cubicBezTo>
                  <a:pt x="-57906" y="329033"/>
                  <a:pt x="38586" y="126882"/>
                  <a:pt x="0" y="0"/>
                </a:cubicBezTo>
                <a:close/>
              </a:path>
            </a:pathLst>
          </a:custGeom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606772867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Spring Bean</a:t>
            </a:r>
            <a:r>
              <a:rPr lang="ru-RU" sz="2000" dirty="0"/>
              <a:t> – это обычный объект </a:t>
            </a:r>
            <a:r>
              <a:rPr lang="en-US" sz="2000" dirty="0"/>
              <a:t>Java</a:t>
            </a:r>
            <a:r>
              <a:rPr lang="ru-RU" sz="2000" dirty="0"/>
              <a:t>, (</a:t>
            </a:r>
            <a:r>
              <a:rPr lang="en-US" sz="2000" dirty="0"/>
              <a:t>POJO</a:t>
            </a:r>
            <a:r>
              <a:rPr lang="ru-RU" sz="2000" dirty="0"/>
              <a:t>), в который закладывается дополнительная метаинформация, с помощью которой </a:t>
            </a:r>
            <a:r>
              <a:rPr lang="en-US" sz="2000" dirty="0"/>
              <a:t>ApplicationContext</a:t>
            </a:r>
            <a:r>
              <a:rPr lang="ru-RU" sz="2000" dirty="0"/>
              <a:t> распознает в нем сущность, которой он должен управлять.</a:t>
            </a:r>
          </a:p>
        </p:txBody>
      </p:sp>
    </p:spTree>
    <p:extLst>
      <p:ext uri="{BB962C8B-B14F-4D97-AF65-F5344CB8AC3E}">
        <p14:creationId xmlns:p14="http://schemas.microsoft.com/office/powerpoint/2010/main" val="16449924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01B76-34AC-4DFA-9D6A-4057A1E27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Spring</a:t>
            </a:r>
            <a:r>
              <a:rPr lang="ru-RU" dirty="0"/>
              <a:t>.</a:t>
            </a:r>
            <a:r>
              <a:rPr lang="en-US" dirty="0"/>
              <a:t> </a:t>
            </a:r>
            <a:r>
              <a:rPr lang="ru-RU" dirty="0"/>
              <a:t>Реализация инверсии управления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C43DD1-8954-40E8-898D-4E9725FC37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5257801" cy="1772981"/>
          </a:xfrm>
        </p:spPr>
        <p:txBody>
          <a:bodyPr>
            <a:normAutofit fontScale="92500"/>
          </a:bodyPr>
          <a:lstStyle/>
          <a:p>
            <a:pPr marL="0" lvl="1" indent="360000">
              <a:buNone/>
            </a:pPr>
            <a:r>
              <a:rPr lang="ru-RU" sz="2800" dirty="0"/>
              <a:t>Поиск зависимостей – вызывающий объект запрашивает у контейнера экземпляр класса с определённым именем или типом</a:t>
            </a:r>
          </a:p>
        </p:txBody>
      </p:sp>
      <p:grpSp>
        <p:nvGrpSpPr>
          <p:cNvPr id="30" name="Группа 29">
            <a:extLst>
              <a:ext uri="{FF2B5EF4-FFF2-40B4-BE49-F238E27FC236}">
                <a16:creationId xmlns:a16="http://schemas.microsoft.com/office/drawing/2014/main" id="{A43A1014-6F88-9368-606D-5CC8AA89FE75}"/>
              </a:ext>
            </a:extLst>
          </p:cNvPr>
          <p:cNvGrpSpPr/>
          <p:nvPr/>
        </p:nvGrpSpPr>
        <p:grpSpPr>
          <a:xfrm>
            <a:off x="1639540" y="3598606"/>
            <a:ext cx="3487990" cy="2756616"/>
            <a:chOff x="838199" y="3736259"/>
            <a:chExt cx="3487990" cy="2756616"/>
          </a:xfrm>
        </p:grpSpPr>
        <p:sp>
          <p:nvSpPr>
            <p:cNvPr id="4" name="Скругленный прямоугольник 3">
              <a:extLst>
                <a:ext uri="{FF2B5EF4-FFF2-40B4-BE49-F238E27FC236}">
                  <a16:creationId xmlns:a16="http://schemas.microsoft.com/office/drawing/2014/main" id="{D4F6BC74-38F3-BC6A-604D-96C6CF48BED0}"/>
                </a:ext>
              </a:extLst>
            </p:cNvPr>
            <p:cNvSpPr/>
            <p:nvPr/>
          </p:nvSpPr>
          <p:spPr>
            <a:xfrm>
              <a:off x="952311" y="3736259"/>
              <a:ext cx="1356851" cy="629264"/>
            </a:xfrm>
            <a:prstGeom prst="roundRect">
              <a:avLst/>
            </a:prstGeom>
            <a:noFill/>
            <a:ln w="12700">
              <a:solidFill>
                <a:srgbClr val="00206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>
                    <a:solidFill>
                      <a:srgbClr val="002060"/>
                    </a:solidFill>
                  </a:ln>
                  <a:solidFill>
                    <a:srgbClr val="002060"/>
                  </a:solidFill>
                  <a:latin typeface="+mj-lt"/>
                </a:rPr>
                <a:t>ApplicationContext</a:t>
              </a:r>
              <a:endParaRPr lang="ru-RU" dirty="0">
                <a:ln>
                  <a:solidFill>
                    <a:srgbClr val="002060"/>
                  </a:solidFill>
                </a:ln>
                <a:solidFill>
                  <a:srgbClr val="002060"/>
                </a:solidFill>
                <a:latin typeface="+mj-lt"/>
              </a:endParaRPr>
            </a:p>
          </p:txBody>
        </p:sp>
        <p:sp>
          <p:nvSpPr>
            <p:cNvPr id="8" name="Скругленный прямоугольник 7">
              <a:extLst>
                <a:ext uri="{FF2B5EF4-FFF2-40B4-BE49-F238E27FC236}">
                  <a16:creationId xmlns:a16="http://schemas.microsoft.com/office/drawing/2014/main" id="{F8E9FEED-182D-F1A9-ECA7-8181216EE182}"/>
                </a:ext>
              </a:extLst>
            </p:cNvPr>
            <p:cNvSpPr/>
            <p:nvPr/>
          </p:nvSpPr>
          <p:spPr>
            <a:xfrm>
              <a:off x="838199" y="5863611"/>
              <a:ext cx="1585076" cy="629264"/>
            </a:xfrm>
            <a:prstGeom prst="roundRect">
              <a:avLst/>
            </a:prstGeom>
            <a:noFill/>
            <a:ln w="12700">
              <a:solidFill>
                <a:srgbClr val="00206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ru-RU" dirty="0">
                  <a:ln>
                    <a:solidFill>
                      <a:srgbClr val="002060"/>
                    </a:solidFill>
                  </a:ln>
                  <a:solidFill>
                    <a:srgbClr val="002060"/>
                  </a:solidFill>
                  <a:latin typeface="+mj-lt"/>
                </a:rPr>
                <a:t>Вызывающий объект</a:t>
              </a:r>
            </a:p>
          </p:txBody>
        </p:sp>
        <p:cxnSp>
          <p:nvCxnSpPr>
            <p:cNvPr id="9" name="Прямая со стрелкой 8">
              <a:extLst>
                <a:ext uri="{FF2B5EF4-FFF2-40B4-BE49-F238E27FC236}">
                  <a16:creationId xmlns:a16="http://schemas.microsoft.com/office/drawing/2014/main" id="{E72D6DA6-63E7-A6D4-9163-5D5F2304C3C7}"/>
                </a:ext>
              </a:extLst>
            </p:cNvPr>
            <p:cNvCxnSpPr>
              <a:cxnSpLocks/>
              <a:stCxn id="8" idx="0"/>
              <a:endCxn id="4" idx="2"/>
            </p:cNvCxnSpPr>
            <p:nvPr/>
          </p:nvCxnSpPr>
          <p:spPr>
            <a:xfrm flipV="1">
              <a:off x="1630737" y="4365523"/>
              <a:ext cx="0" cy="1498088"/>
            </a:xfrm>
            <a:prstGeom prst="straightConnector1">
              <a:avLst/>
            </a:prstGeom>
            <a:ln w="12700">
              <a:solidFill>
                <a:srgbClr val="00206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8BF1CAF-8EC5-A2A1-3652-5AA1B7B830FF}"/>
                </a:ext>
              </a:extLst>
            </p:cNvPr>
            <p:cNvSpPr txBox="1"/>
            <p:nvPr/>
          </p:nvSpPr>
          <p:spPr>
            <a:xfrm>
              <a:off x="1630736" y="4575958"/>
              <a:ext cx="2695453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600" dirty="0">
                  <a:solidFill>
                    <a:srgbClr val="002060"/>
                  </a:solidFill>
                  <a:latin typeface="+mj-lt"/>
                </a:rPr>
                <a:t>Братан, очень нужен объект </a:t>
              </a:r>
              <a:r>
                <a:rPr lang="en-US" sz="1600" dirty="0">
                  <a:solidFill>
                    <a:srgbClr val="002060"/>
                  </a:solidFill>
                  <a:latin typeface="+mj-lt"/>
                </a:rPr>
                <a:t>UserServiceImpl</a:t>
              </a:r>
              <a:r>
                <a:rPr lang="ru-RU" sz="1600" dirty="0">
                  <a:solidFill>
                    <a:srgbClr val="002060"/>
                  </a:solidFill>
                  <a:latin typeface="+mj-lt"/>
                </a:rPr>
                <a:t>, который имплементирует </a:t>
              </a:r>
              <a:r>
                <a:rPr lang="en-US" sz="1600" dirty="0">
                  <a:solidFill>
                    <a:srgbClr val="002060"/>
                  </a:solidFill>
                  <a:latin typeface="+mj-lt"/>
                </a:rPr>
                <a:t>UserService. </a:t>
              </a:r>
              <a:r>
                <a:rPr lang="ru-RU" sz="1600" dirty="0">
                  <a:solidFill>
                    <a:srgbClr val="002060"/>
                  </a:solidFill>
                  <a:latin typeface="+mj-lt"/>
                </a:rPr>
                <a:t>Дай, по-братски.</a:t>
              </a:r>
            </a:p>
          </p:txBody>
        </p:sp>
      </p:grpSp>
      <p:grpSp>
        <p:nvGrpSpPr>
          <p:cNvPr id="31" name="Группа 30">
            <a:extLst>
              <a:ext uri="{FF2B5EF4-FFF2-40B4-BE49-F238E27FC236}">
                <a16:creationId xmlns:a16="http://schemas.microsoft.com/office/drawing/2014/main" id="{54CBE7B9-35CD-32B9-FB05-8CE5E3135294}"/>
              </a:ext>
            </a:extLst>
          </p:cNvPr>
          <p:cNvGrpSpPr/>
          <p:nvPr/>
        </p:nvGrpSpPr>
        <p:grpSpPr>
          <a:xfrm>
            <a:off x="6347512" y="3593432"/>
            <a:ext cx="3669707" cy="2769164"/>
            <a:chOff x="7684093" y="3723711"/>
            <a:chExt cx="3669707" cy="2769164"/>
          </a:xfrm>
        </p:grpSpPr>
        <p:sp>
          <p:nvSpPr>
            <p:cNvPr id="6" name="Скругленный прямоугольник 5">
              <a:extLst>
                <a:ext uri="{FF2B5EF4-FFF2-40B4-BE49-F238E27FC236}">
                  <a16:creationId xmlns:a16="http://schemas.microsoft.com/office/drawing/2014/main" id="{F11F74D0-1765-2B65-AEB7-D5A00ADB0DBC}"/>
                </a:ext>
              </a:extLst>
            </p:cNvPr>
            <p:cNvSpPr/>
            <p:nvPr/>
          </p:nvSpPr>
          <p:spPr>
            <a:xfrm>
              <a:off x="9299473" y="3723711"/>
              <a:ext cx="1356851" cy="629264"/>
            </a:xfrm>
            <a:prstGeom prst="roundRect">
              <a:avLst/>
            </a:prstGeom>
            <a:noFill/>
            <a:ln w="12700">
              <a:solidFill>
                <a:srgbClr val="00206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>
                    <a:solidFill>
                      <a:srgbClr val="002060"/>
                    </a:solidFill>
                  </a:ln>
                  <a:solidFill>
                    <a:srgbClr val="002060"/>
                  </a:solidFill>
                  <a:latin typeface="+mj-lt"/>
                </a:rPr>
                <a:t>ApplicationContext</a:t>
              </a:r>
              <a:endParaRPr lang="ru-RU" dirty="0">
                <a:ln>
                  <a:solidFill>
                    <a:srgbClr val="002060"/>
                  </a:solidFill>
                </a:ln>
                <a:solidFill>
                  <a:srgbClr val="002060"/>
                </a:solidFill>
                <a:latin typeface="+mj-lt"/>
              </a:endParaRPr>
            </a:p>
          </p:txBody>
        </p:sp>
        <p:sp>
          <p:nvSpPr>
            <p:cNvPr id="17" name="Скругленный прямоугольник 16">
              <a:extLst>
                <a:ext uri="{FF2B5EF4-FFF2-40B4-BE49-F238E27FC236}">
                  <a16:creationId xmlns:a16="http://schemas.microsoft.com/office/drawing/2014/main" id="{D5BFCEEA-35AF-9558-38D7-10FB5227DBC9}"/>
                </a:ext>
              </a:extLst>
            </p:cNvPr>
            <p:cNvSpPr/>
            <p:nvPr/>
          </p:nvSpPr>
          <p:spPr>
            <a:xfrm>
              <a:off x="8601998" y="5415657"/>
              <a:ext cx="2751802" cy="1077218"/>
            </a:xfrm>
            <a:prstGeom prst="roundRect">
              <a:avLst/>
            </a:prstGeom>
            <a:noFill/>
            <a:ln w="12700">
              <a:solidFill>
                <a:srgbClr val="00206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ru-RU" dirty="0">
                  <a:ln>
                    <a:solidFill>
                      <a:srgbClr val="002060"/>
                    </a:solidFill>
                  </a:ln>
                  <a:solidFill>
                    <a:srgbClr val="002060"/>
                  </a:solidFill>
                  <a:latin typeface="+mj-lt"/>
                </a:rPr>
                <a:t>Вызывающий объект, в классе которого объявлено поле </a:t>
              </a:r>
              <a:r>
                <a:rPr lang="en-US" dirty="0">
                  <a:ln>
                    <a:solidFill>
                      <a:srgbClr val="002060"/>
                    </a:solidFill>
                  </a:ln>
                  <a:solidFill>
                    <a:srgbClr val="002060"/>
                  </a:solidFill>
                  <a:latin typeface="+mj-lt"/>
                </a:rPr>
                <a:t>UserService</a:t>
              </a:r>
              <a:endParaRPr lang="ru-RU" dirty="0">
                <a:ln>
                  <a:solidFill>
                    <a:srgbClr val="002060"/>
                  </a:solidFill>
                </a:ln>
                <a:solidFill>
                  <a:srgbClr val="002060"/>
                </a:solidFill>
                <a:latin typeface="+mj-lt"/>
              </a:endParaRPr>
            </a:p>
          </p:txBody>
        </p:sp>
        <p:cxnSp>
          <p:nvCxnSpPr>
            <p:cNvPr id="18" name="Прямая со стрелкой 17">
              <a:extLst>
                <a:ext uri="{FF2B5EF4-FFF2-40B4-BE49-F238E27FC236}">
                  <a16:creationId xmlns:a16="http://schemas.microsoft.com/office/drawing/2014/main" id="{167D2CDF-9F9E-DEF0-5B3E-60B3B80912DD}"/>
                </a:ext>
              </a:extLst>
            </p:cNvPr>
            <p:cNvCxnSpPr>
              <a:cxnSpLocks/>
              <a:stCxn id="6" idx="2"/>
              <a:endCxn id="17" idx="0"/>
            </p:cNvCxnSpPr>
            <p:nvPr/>
          </p:nvCxnSpPr>
          <p:spPr>
            <a:xfrm>
              <a:off x="9977899" y="4352975"/>
              <a:ext cx="0" cy="1062682"/>
            </a:xfrm>
            <a:prstGeom prst="straightConnector1">
              <a:avLst/>
            </a:prstGeom>
            <a:ln w="12700">
              <a:solidFill>
                <a:srgbClr val="00206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2089AA5-8732-1A0C-29A1-BAE29037F804}"/>
                </a:ext>
              </a:extLst>
            </p:cNvPr>
            <p:cNvSpPr txBox="1"/>
            <p:nvPr/>
          </p:nvSpPr>
          <p:spPr>
            <a:xfrm>
              <a:off x="7684093" y="4468817"/>
              <a:ext cx="2379406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ru-RU" sz="1600" dirty="0">
                  <a:solidFill>
                    <a:srgbClr val="002060"/>
                  </a:solidFill>
                  <a:latin typeface="+mj-lt"/>
                </a:rPr>
                <a:t>Братан, вижу тебе нужен </a:t>
              </a:r>
              <a:r>
                <a:rPr lang="en-US" sz="1600" dirty="0">
                  <a:solidFill>
                    <a:srgbClr val="002060"/>
                  </a:solidFill>
                  <a:latin typeface="+mj-lt"/>
                </a:rPr>
                <a:t>UserService</a:t>
              </a:r>
              <a:r>
                <a:rPr lang="ru-RU" sz="1600" dirty="0">
                  <a:solidFill>
                    <a:srgbClr val="002060"/>
                  </a:solidFill>
                  <a:latin typeface="+mj-lt"/>
                </a:rPr>
                <a:t>. На, брат, кайфуй.</a:t>
              </a:r>
            </a:p>
          </p:txBody>
        </p:sp>
      </p:grp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DD9793E6-98A0-51A6-8BBD-05E6782CF840}"/>
              </a:ext>
            </a:extLst>
          </p:cNvPr>
          <p:cNvSpPr txBox="1">
            <a:spLocks/>
          </p:cNvSpPr>
          <p:nvPr/>
        </p:nvSpPr>
        <p:spPr>
          <a:xfrm>
            <a:off x="6096000" y="1825625"/>
            <a:ext cx="5257800" cy="17001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360000">
              <a:buNone/>
            </a:pPr>
            <a:r>
              <a:rPr lang="ru-RU" sz="2600" dirty="0"/>
              <a:t>Внедрение зависимостей – способ, в котором контейнер передает экземпляры объектов по их имени другим объектам 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0291062"/>
      </p:ext>
    </p:extLst>
  </p:cSld>
  <p:clrMapOvr>
    <a:masterClrMapping/>
  </p:clrMapOvr>
</p:sld>
</file>

<file path=ppt/theme/theme1.xml><?xml version="1.0" encoding="utf-8"?>
<a:theme xmlns:a="http://schemas.openxmlformats.org/drawingml/2006/main" name="programming_technologies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ogramming_technologies" id="{FDD3B8A0-5C92-504C-8C4B-77136AD080A3}" vid="{7DDF665C-0F1D-AA4E-9E6C-4ACD30582FD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programming_technologies</Template>
  <TotalTime>28410</TotalTime>
  <Words>2732</Words>
  <Application>Microsoft Macintosh PowerPoint</Application>
  <PresentationFormat>Широкоэкранный</PresentationFormat>
  <Paragraphs>360</Paragraphs>
  <Slides>54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54</vt:i4>
      </vt:variant>
    </vt:vector>
  </HeadingPairs>
  <TitlesOfParts>
    <vt:vector size="62" baseType="lpstr">
      <vt:lpstr>-apple-system</vt:lpstr>
      <vt:lpstr>Системный шрифт, обычный</vt:lpstr>
      <vt:lpstr>Arial</vt:lpstr>
      <vt:lpstr>Calibri</vt:lpstr>
      <vt:lpstr>Calibri Light</vt:lpstr>
      <vt:lpstr>Consolas</vt:lpstr>
      <vt:lpstr>CustomSerif</vt:lpstr>
      <vt:lpstr>programming_technologies</vt:lpstr>
      <vt:lpstr>Технологии программирования</vt:lpstr>
      <vt:lpstr>Фреймворк</vt:lpstr>
      <vt:lpstr>Плюсы</vt:lpstr>
      <vt:lpstr>Минусы</vt:lpstr>
      <vt:lpstr>Spring Framework</vt:lpstr>
      <vt:lpstr>Зачем оно нам надо?</vt:lpstr>
      <vt:lpstr>Инверсия управления</vt:lpstr>
      <vt:lpstr>Spring. Инверсия управления</vt:lpstr>
      <vt:lpstr>Spring. Реализация инверсии управления</vt:lpstr>
      <vt:lpstr>Реализация инверсии управления. Поиск зависимостей</vt:lpstr>
      <vt:lpstr>Реализация инверсии управления. Внедрение зависимостей</vt:lpstr>
      <vt:lpstr>Внедрение зависимостей. Конструктор</vt:lpstr>
      <vt:lpstr>Внедрение зависимостей. Конструктор. Spring. </vt:lpstr>
      <vt:lpstr>Внедрение зависимостей. Set-метод</vt:lpstr>
      <vt:lpstr>Внедрение зависимостей. Set-метод. Spring. </vt:lpstr>
      <vt:lpstr>Внедрение зависимостей. Свойства</vt:lpstr>
      <vt:lpstr>Внедрение зависимостей. Свойства. Spring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Технологии программирования</dc:title>
  <dc:creator>XMagicAdmin</dc:creator>
  <cp:lastModifiedBy>Бутенко Олег Романович</cp:lastModifiedBy>
  <cp:revision>35</cp:revision>
  <dcterms:created xsi:type="dcterms:W3CDTF">2023-03-11T19:20:44Z</dcterms:created>
  <dcterms:modified xsi:type="dcterms:W3CDTF">2025-05-01T11:52:04Z</dcterms:modified>
</cp:coreProperties>
</file>